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394" r:id="rId5"/>
    <p:sldId id="395" r:id="rId6"/>
    <p:sldId id="258" r:id="rId7"/>
    <p:sldId id="264" r:id="rId8"/>
    <p:sldId id="398" r:id="rId9"/>
    <p:sldId id="403" r:id="rId10"/>
    <p:sldId id="316" r:id="rId11"/>
    <p:sldId id="391" r:id="rId12"/>
    <p:sldId id="392" r:id="rId13"/>
    <p:sldId id="390" r:id="rId14"/>
    <p:sldId id="303" r:id="rId15"/>
    <p:sldId id="329" r:id="rId16"/>
    <p:sldId id="371" r:id="rId17"/>
    <p:sldId id="369" r:id="rId18"/>
    <p:sldId id="372" r:id="rId19"/>
    <p:sldId id="370" r:id="rId20"/>
    <p:sldId id="306" r:id="rId21"/>
    <p:sldId id="307" r:id="rId22"/>
    <p:sldId id="354" r:id="rId23"/>
    <p:sldId id="334" r:id="rId24"/>
    <p:sldId id="356" r:id="rId25"/>
    <p:sldId id="357" r:id="rId26"/>
    <p:sldId id="308" r:id="rId27"/>
    <p:sldId id="383" r:id="rId28"/>
    <p:sldId id="309" r:id="rId29"/>
    <p:sldId id="338" r:id="rId30"/>
    <p:sldId id="310" r:id="rId31"/>
    <p:sldId id="312" r:id="rId32"/>
    <p:sldId id="313" r:id="rId33"/>
    <p:sldId id="358" r:id="rId34"/>
    <p:sldId id="385" r:id="rId35"/>
    <p:sldId id="340" r:id="rId36"/>
    <p:sldId id="268" r:id="rId37"/>
    <p:sldId id="297"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209EB4E-D31D-4FA3-B5E6-5CCF861ADBA4}">
          <p14:sldIdLst>
            <p14:sldId id="394"/>
            <p14:sldId id="395"/>
            <p14:sldId id="258"/>
          </p14:sldIdLst>
        </p14:section>
        <p14:section name="Topic 1: Types of Digital and Crypto Assets" id="{57886207-ADB0-4801-AA41-CE98F50E5E71}">
          <p14:sldIdLst>
            <p14:sldId id="264"/>
            <p14:sldId id="398"/>
            <p14:sldId id="403"/>
            <p14:sldId id="316"/>
            <p14:sldId id="391"/>
            <p14:sldId id="392"/>
            <p14:sldId id="390"/>
          </p14:sldIdLst>
        </p14:section>
        <p14:section name="Topic 2: Risks of Digital Assets" id="{D5A884D4-9854-41F1-BADA-AE114CA97249}">
          <p14:sldIdLst>
            <p14:sldId id="303"/>
            <p14:sldId id="329"/>
            <p14:sldId id="371"/>
            <p14:sldId id="369"/>
            <p14:sldId id="372"/>
            <p14:sldId id="370"/>
          </p14:sldIdLst>
        </p14:section>
        <p14:section name="Topic 3: Frauds, Scams, and Unlawful Practices" id="{E080C4A7-EA9E-4C86-BA05-11D4CF764FB7}">
          <p14:sldIdLst>
            <p14:sldId id="306"/>
            <p14:sldId id="307"/>
            <p14:sldId id="354"/>
            <p14:sldId id="334"/>
            <p14:sldId id="356"/>
            <p14:sldId id="357"/>
            <p14:sldId id="308"/>
            <p14:sldId id="383"/>
          </p14:sldIdLst>
        </p14:section>
        <p14:section name="Topic 4: Reporting Procedures" id="{434F6071-31BE-404C-9838-7D916105BAF0}">
          <p14:sldIdLst>
            <p14:sldId id="309"/>
            <p14:sldId id="338"/>
            <p14:sldId id="310"/>
          </p14:sldIdLst>
        </p14:section>
        <p14:section name="Topic 5: Potential Tax Implications" id="{6F2EEB69-66E6-424A-A716-F8CEBDF66F75}">
          <p14:sldIdLst>
            <p14:sldId id="312"/>
            <p14:sldId id="313"/>
            <p14:sldId id="358"/>
            <p14:sldId id="385"/>
            <p14:sldId id="340"/>
          </p14:sldIdLst>
        </p14:section>
        <p14:section name="Summary and Review" id="{8A500EDC-E886-4753-8C7F-2ED94EC7652C}">
          <p14:sldIdLst>
            <p14:sldId id="268"/>
            <p14:sldId id="297"/>
          </p14:sldIdLst>
        </p14:section>
      </p14:sectionLst>
    </p:ext>
    <p:ext uri="{EFAFB233-063F-42B5-8137-9DF3F51BA10A}">
      <p15:sldGuideLst xmlns:p15="http://schemas.microsoft.com/office/powerpoint/2012/main">
        <p15:guide id="1" orient="horz" pos="2760" userDrawn="1">
          <p15:clr>
            <a:srgbClr val="A4A3A4"/>
          </p15:clr>
        </p15:guide>
        <p15:guide id="2" pos="55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B4DD5D-4637-A54E-444B-7D9F7C4DED73}" name="Alexis Sharma" initials="AS" userId="S::ARoman@forsmarshgroup.com::151f0259-1197-4251-8b7a-82abde40b3f7" providerId="AD"/>
  <p188:author id="{65EC56E5-7F68-0E29-3AB9-C32D70E076C2}" name="Halliwell, Scott" initials="HS" userId="S::Scott.Halliwell@usaa.com::83d13d07-f594-4d63-b9ac-dcbdcecd71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ynn Keroack" initials="LK" lastIdx="43" clrIdx="0">
    <p:extLst>
      <p:ext uri="{19B8F6BF-5375-455C-9EA6-DF929625EA0E}">
        <p15:presenceInfo xmlns:p15="http://schemas.microsoft.com/office/powerpoint/2012/main" userId="S::LKeroack@forsmarshgroup.com::f7abc3e5-9e55-4fea-b6ab-707461bded3f" providerId="AD"/>
      </p:ext>
    </p:extLst>
  </p:cmAuthor>
  <p:cmAuthor id="2" name="Claire Weaver" initials="CW" lastIdx="12" clrIdx="1">
    <p:extLst>
      <p:ext uri="{19B8F6BF-5375-455C-9EA6-DF929625EA0E}">
        <p15:presenceInfo xmlns:p15="http://schemas.microsoft.com/office/powerpoint/2012/main" userId="Claire Weav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A52"/>
    <a:srgbClr val="4C80B8"/>
    <a:srgbClr val="4476AC"/>
    <a:srgbClr val="1E334A"/>
    <a:srgbClr val="8B8F96"/>
    <a:srgbClr val="81858C"/>
    <a:srgbClr val="777B82"/>
    <a:srgbClr val="6E7278"/>
    <a:srgbClr val="65696F"/>
    <a:srgbClr val="3D6D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79774" autoAdjust="0"/>
  </p:normalViewPr>
  <p:slideViewPr>
    <p:cSldViewPr snapToGrid="0">
      <p:cViewPr varScale="1">
        <p:scale>
          <a:sx n="51" d="100"/>
          <a:sy n="51" d="100"/>
        </p:scale>
        <p:origin x="1180" y="44"/>
      </p:cViewPr>
      <p:guideLst>
        <p:guide orient="horz" pos="2760"/>
        <p:guide pos="5568"/>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hrer, Sarah S CIV USCG HSWL FO CAPE MAY (USA)" userId="da070f79-53ed-483e-954f-24dc1422916d" providerId="ADAL" clId="{F3D5CF1F-04B6-422C-893A-4615643D542C}"/>
    <pc:docChg chg="delSld modSection">
      <pc:chgData name="Rohrer, Sarah S CIV USCG HSWL FO CAPE MAY (USA)" userId="da070f79-53ed-483e-954f-24dc1422916d" providerId="ADAL" clId="{F3D5CF1F-04B6-422C-893A-4615643D542C}" dt="2023-07-20T16:19:10.100" v="6" actId="47"/>
      <pc:docMkLst>
        <pc:docMk/>
      </pc:docMkLst>
      <pc:sldChg chg="del">
        <pc:chgData name="Rohrer, Sarah S CIV USCG HSWL FO CAPE MAY (USA)" userId="da070f79-53ed-483e-954f-24dc1422916d" providerId="ADAL" clId="{F3D5CF1F-04B6-422C-893A-4615643D542C}" dt="2023-07-20T16:18:45.373" v="1" actId="47"/>
        <pc:sldMkLst>
          <pc:docMk/>
          <pc:sldMk cId="2409320284" sldId="269"/>
        </pc:sldMkLst>
      </pc:sldChg>
      <pc:sldChg chg="del">
        <pc:chgData name="Rohrer, Sarah S CIV USCG HSWL FO CAPE MAY (USA)" userId="da070f79-53ed-483e-954f-24dc1422916d" providerId="ADAL" clId="{F3D5CF1F-04B6-422C-893A-4615643D542C}" dt="2023-07-20T16:18:59.773" v="4" actId="47"/>
        <pc:sldMkLst>
          <pc:docMk/>
          <pc:sldMk cId="1579748427" sldId="305"/>
        </pc:sldMkLst>
      </pc:sldChg>
      <pc:sldChg chg="del">
        <pc:chgData name="Rohrer, Sarah S CIV USCG HSWL FO CAPE MAY (USA)" userId="da070f79-53ed-483e-954f-24dc1422916d" providerId="ADAL" clId="{F3D5CF1F-04B6-422C-893A-4615643D542C}" dt="2023-07-20T16:19:06.354" v="5" actId="47"/>
        <pc:sldMkLst>
          <pc:docMk/>
          <pc:sldMk cId="3258978143" sldId="311"/>
        </pc:sldMkLst>
      </pc:sldChg>
      <pc:sldChg chg="del">
        <pc:chgData name="Rohrer, Sarah S CIV USCG HSWL FO CAPE MAY (USA)" userId="da070f79-53ed-483e-954f-24dc1422916d" providerId="ADAL" clId="{F3D5CF1F-04B6-422C-893A-4615643D542C}" dt="2023-07-20T16:19:10.100" v="6" actId="47"/>
        <pc:sldMkLst>
          <pc:docMk/>
          <pc:sldMk cId="2374183615" sldId="314"/>
        </pc:sldMkLst>
      </pc:sldChg>
      <pc:sldChg chg="del">
        <pc:chgData name="Rohrer, Sarah S CIV USCG HSWL FO CAPE MAY (USA)" userId="da070f79-53ed-483e-954f-24dc1422916d" providerId="ADAL" clId="{F3D5CF1F-04B6-422C-893A-4615643D542C}" dt="2023-07-20T16:18:43.522" v="0" actId="47"/>
        <pc:sldMkLst>
          <pc:docMk/>
          <pc:sldMk cId="2054725585" sldId="373"/>
        </pc:sldMkLst>
      </pc:sldChg>
      <pc:sldChg chg="del">
        <pc:chgData name="Rohrer, Sarah S CIV USCG HSWL FO CAPE MAY (USA)" userId="da070f79-53ed-483e-954f-24dc1422916d" providerId="ADAL" clId="{F3D5CF1F-04B6-422C-893A-4615643D542C}" dt="2023-07-20T16:18:51.725" v="3" actId="47"/>
        <pc:sldMkLst>
          <pc:docMk/>
          <pc:sldMk cId="1520983135" sldId="374"/>
        </pc:sldMkLst>
      </pc:sldChg>
      <pc:sldChg chg="del">
        <pc:chgData name="Rohrer, Sarah S CIV USCG HSWL FO CAPE MAY (USA)" userId="da070f79-53ed-483e-954f-24dc1422916d" providerId="ADAL" clId="{F3D5CF1F-04B6-422C-893A-4615643D542C}" dt="2023-07-20T16:18:49.705" v="2" actId="47"/>
        <pc:sldMkLst>
          <pc:docMk/>
          <pc:sldMk cId="3586908355" sldId="3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8BB6B-ED36-4B50-A5C1-6054B9DD10F5}" type="datetimeFigureOut">
              <a:rPr lang="en-US" smtClean="0"/>
              <a:t>7/20/2023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4EC7D-5F0E-4606-BC11-C0829EA820FA}" type="slidenum">
              <a:rPr lang="en-US" smtClean="0"/>
              <a:t>‹#›</a:t>
            </a:fld>
            <a:endParaRPr lang="en-US" dirty="0"/>
          </a:p>
        </p:txBody>
      </p:sp>
    </p:spTree>
    <p:extLst>
      <p:ext uri="{BB962C8B-B14F-4D97-AF65-F5344CB8AC3E}">
        <p14:creationId xmlns:p14="http://schemas.microsoft.com/office/powerpoint/2010/main" val="426227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4EC7D-5F0E-4606-BC11-C0829EA820FA}" type="slidenum">
              <a:rPr lang="en-US" smtClean="0"/>
              <a:t>1</a:t>
            </a:fld>
            <a:endParaRPr lang="en-US" dirty="0"/>
          </a:p>
        </p:txBody>
      </p:sp>
    </p:spTree>
    <p:extLst>
      <p:ext uri="{BB962C8B-B14F-4D97-AF65-F5344CB8AC3E}">
        <p14:creationId xmlns:p14="http://schemas.microsoft.com/office/powerpoint/2010/main" val="4226674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4EC7D-5F0E-4606-BC11-C0829EA820FA}" type="slidenum">
              <a:rPr lang="en-US" smtClean="0"/>
              <a:t>10</a:t>
            </a:fld>
            <a:endParaRPr lang="en-US" dirty="0"/>
          </a:p>
        </p:txBody>
      </p:sp>
    </p:spTree>
    <p:extLst>
      <p:ext uri="{BB962C8B-B14F-4D97-AF65-F5344CB8AC3E}">
        <p14:creationId xmlns:p14="http://schemas.microsoft.com/office/powerpoint/2010/main" val="2687141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4EC7D-5F0E-4606-BC11-C0829EA820FA}" type="slidenum">
              <a:rPr lang="en-US" smtClean="0"/>
              <a:t>12</a:t>
            </a:fld>
            <a:endParaRPr lang="en-US" dirty="0"/>
          </a:p>
        </p:txBody>
      </p:sp>
    </p:spTree>
    <p:extLst>
      <p:ext uri="{BB962C8B-B14F-4D97-AF65-F5344CB8AC3E}">
        <p14:creationId xmlns:p14="http://schemas.microsoft.com/office/powerpoint/2010/main" val="2729145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4EC7D-5F0E-4606-BC11-C0829EA820FA}" type="slidenum">
              <a:rPr lang="en-US" smtClean="0"/>
              <a:t>16</a:t>
            </a:fld>
            <a:endParaRPr lang="en-US" dirty="0"/>
          </a:p>
        </p:txBody>
      </p:sp>
    </p:spTree>
    <p:extLst>
      <p:ext uri="{BB962C8B-B14F-4D97-AF65-F5344CB8AC3E}">
        <p14:creationId xmlns:p14="http://schemas.microsoft.com/office/powerpoint/2010/main" val="755965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4EC7D-5F0E-4606-BC11-C0829EA820FA}" type="slidenum">
              <a:rPr lang="en-US" smtClean="0"/>
              <a:t>20</a:t>
            </a:fld>
            <a:endParaRPr lang="en-US" dirty="0"/>
          </a:p>
        </p:txBody>
      </p:sp>
    </p:spTree>
    <p:extLst>
      <p:ext uri="{BB962C8B-B14F-4D97-AF65-F5344CB8AC3E}">
        <p14:creationId xmlns:p14="http://schemas.microsoft.com/office/powerpoint/2010/main" val="3425864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4EC7D-5F0E-4606-BC11-C0829EA820FA}" type="slidenum">
              <a:rPr lang="en-US" smtClean="0"/>
              <a:t>21</a:t>
            </a:fld>
            <a:endParaRPr lang="en-US" dirty="0"/>
          </a:p>
        </p:txBody>
      </p:sp>
    </p:spTree>
    <p:extLst>
      <p:ext uri="{BB962C8B-B14F-4D97-AF65-F5344CB8AC3E}">
        <p14:creationId xmlns:p14="http://schemas.microsoft.com/office/powerpoint/2010/main" val="2085151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4EC7D-5F0E-4606-BC11-C0829EA820FA}" type="slidenum">
              <a:rPr lang="en-US" smtClean="0"/>
              <a:t>22</a:t>
            </a:fld>
            <a:endParaRPr lang="en-US" dirty="0"/>
          </a:p>
        </p:txBody>
      </p:sp>
    </p:spTree>
    <p:extLst>
      <p:ext uri="{BB962C8B-B14F-4D97-AF65-F5344CB8AC3E}">
        <p14:creationId xmlns:p14="http://schemas.microsoft.com/office/powerpoint/2010/main" val="2736976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4EC7D-5F0E-4606-BC11-C0829EA820FA}" type="slidenum">
              <a:rPr lang="en-US" smtClean="0"/>
              <a:t>31</a:t>
            </a:fld>
            <a:endParaRPr lang="en-US" dirty="0"/>
          </a:p>
        </p:txBody>
      </p:sp>
    </p:spTree>
    <p:extLst>
      <p:ext uri="{BB962C8B-B14F-4D97-AF65-F5344CB8AC3E}">
        <p14:creationId xmlns:p14="http://schemas.microsoft.com/office/powerpoint/2010/main" val="2660196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601470FF-5E80-41E1-80FC-332752CF9038}" type="slidenum">
              <a:rPr lang="en-US" smtClean="0"/>
              <a:t>34</a:t>
            </a:fld>
            <a:endParaRPr lang="en-US" dirty="0"/>
          </a:p>
        </p:txBody>
      </p:sp>
    </p:spTree>
    <p:extLst>
      <p:ext uri="{BB962C8B-B14F-4D97-AF65-F5344CB8AC3E}">
        <p14:creationId xmlns:p14="http://schemas.microsoft.com/office/powerpoint/2010/main" val="2473966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4EC7D-5F0E-4606-BC11-C0829EA820FA}" type="slidenum">
              <a:rPr lang="en-US" smtClean="0"/>
              <a:t>2</a:t>
            </a:fld>
            <a:endParaRPr lang="en-US" dirty="0"/>
          </a:p>
        </p:txBody>
      </p:sp>
    </p:spTree>
    <p:extLst>
      <p:ext uri="{BB962C8B-B14F-4D97-AF65-F5344CB8AC3E}">
        <p14:creationId xmlns:p14="http://schemas.microsoft.com/office/powerpoint/2010/main" val="349736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4EC7D-5F0E-4606-BC11-C0829EA820FA}" type="slidenum">
              <a:rPr lang="en-US" smtClean="0"/>
              <a:t>3</a:t>
            </a:fld>
            <a:endParaRPr lang="en-US" dirty="0"/>
          </a:p>
        </p:txBody>
      </p:sp>
    </p:spTree>
    <p:extLst>
      <p:ext uri="{BB962C8B-B14F-4D97-AF65-F5344CB8AC3E}">
        <p14:creationId xmlns:p14="http://schemas.microsoft.com/office/powerpoint/2010/main" val="401554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4EC7D-5F0E-4606-BC11-C0829EA820FA}" type="slidenum">
              <a:rPr lang="en-US" smtClean="0"/>
              <a:t>4</a:t>
            </a:fld>
            <a:endParaRPr lang="en-US" dirty="0"/>
          </a:p>
        </p:txBody>
      </p:sp>
    </p:spTree>
    <p:extLst>
      <p:ext uri="{BB962C8B-B14F-4D97-AF65-F5344CB8AC3E}">
        <p14:creationId xmlns:p14="http://schemas.microsoft.com/office/powerpoint/2010/main" val="2973156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4EC7D-5F0E-4606-BC11-C0829EA820FA}" type="slidenum">
              <a:rPr lang="en-US" smtClean="0"/>
              <a:t>5</a:t>
            </a:fld>
            <a:endParaRPr lang="en-US" dirty="0"/>
          </a:p>
        </p:txBody>
      </p:sp>
    </p:spTree>
    <p:extLst>
      <p:ext uri="{BB962C8B-B14F-4D97-AF65-F5344CB8AC3E}">
        <p14:creationId xmlns:p14="http://schemas.microsoft.com/office/powerpoint/2010/main" val="340002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4EC7D-5F0E-4606-BC11-C0829EA820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805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A24EC7D-5F0E-4606-BC11-C0829EA820FA}" type="slidenum">
              <a:rPr lang="en-US" smtClean="0"/>
              <a:t>7</a:t>
            </a:fld>
            <a:endParaRPr lang="en-US" dirty="0"/>
          </a:p>
        </p:txBody>
      </p:sp>
    </p:spTree>
    <p:extLst>
      <p:ext uri="{BB962C8B-B14F-4D97-AF65-F5344CB8AC3E}">
        <p14:creationId xmlns:p14="http://schemas.microsoft.com/office/powerpoint/2010/main" val="801697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4EC7D-5F0E-4606-BC11-C0829EA820FA}" type="slidenum">
              <a:rPr lang="en-US" smtClean="0"/>
              <a:t>8</a:t>
            </a:fld>
            <a:endParaRPr lang="en-US" dirty="0"/>
          </a:p>
        </p:txBody>
      </p:sp>
    </p:spTree>
    <p:extLst>
      <p:ext uri="{BB962C8B-B14F-4D97-AF65-F5344CB8AC3E}">
        <p14:creationId xmlns:p14="http://schemas.microsoft.com/office/powerpoint/2010/main" val="4141295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4EC7D-5F0E-4606-BC11-C0829EA820FA}" type="slidenum">
              <a:rPr lang="en-US" smtClean="0"/>
              <a:t>9</a:t>
            </a:fld>
            <a:endParaRPr lang="en-US" dirty="0"/>
          </a:p>
        </p:txBody>
      </p:sp>
    </p:spTree>
    <p:extLst>
      <p:ext uri="{BB962C8B-B14F-4D97-AF65-F5344CB8AC3E}">
        <p14:creationId xmlns:p14="http://schemas.microsoft.com/office/powerpoint/2010/main" val="3678614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BD5EC082-889F-3C46-B3EF-520E0082518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2883159" y="1122363"/>
            <a:ext cx="8483779" cy="2387600"/>
          </a:xfrm>
          <a:prstGeom prst="rect">
            <a:avLst/>
          </a:prstGeom>
        </p:spPr>
        <p:txBody>
          <a:bodyPr anchor="b"/>
          <a:lstStyle>
            <a:lvl1pPr algn="l">
              <a:defRPr sz="4800" b="1" i="0">
                <a:solidFill>
                  <a:schemeClr val="accent1"/>
                </a:solidFill>
                <a:latin typeface="Arial Black" panose="020B0A04020102020204" pitchFamily="34" charset="0"/>
                <a:ea typeface="Roboto Black" panose="02000000000000000000" pitchFamily="2" charset="0"/>
              </a:defRPr>
            </a:lvl1pPr>
          </a:lstStyle>
          <a:p>
            <a:r>
              <a:rPr lang="en-US"/>
              <a:t>Click to add lesson title</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83159" y="3602038"/>
            <a:ext cx="8483779" cy="1655762"/>
          </a:xfrm>
          <a:prstGeom prst="rect">
            <a:avLst/>
          </a:prstGeom>
        </p:spPr>
        <p:txBody>
          <a:bodyPr/>
          <a:lstStyle>
            <a:lvl1pPr marL="0" indent="0" algn="l">
              <a:buNone/>
              <a:defRPr sz="3600" b="1" i="1">
                <a:solidFill>
                  <a:schemeClr val="accent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custDataLst>
      <p:tags r:id="rId1"/>
    </p:custDataLst>
    <p:extLst>
      <p:ext uri="{BB962C8B-B14F-4D97-AF65-F5344CB8AC3E}">
        <p14:creationId xmlns:p14="http://schemas.microsoft.com/office/powerpoint/2010/main" val="188467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2752832"/>
            <a:ext cx="9912096" cy="757130"/>
          </a:xfrm>
          <a:prstGeom prst="rect">
            <a:avLst/>
          </a:prstGeom>
          <a:effectLst>
            <a:outerShdw dist="114300" dir="10800000" algn="r" rotWithShape="0">
              <a:srgbClr val="FAB615"/>
            </a:outerShdw>
          </a:effectLst>
        </p:spPr>
        <p:txBody>
          <a:bodyPr anchor="b">
            <a:spAutoFit/>
          </a:bodyPr>
          <a:lstStyle>
            <a:lvl1pPr algn="l">
              <a:defRPr sz="4800" b="1" i="0">
                <a:solidFill>
                  <a:schemeClr val="accent1"/>
                </a:solidFill>
                <a:latin typeface="Arial Black" panose="020B0A04020102020204" pitchFamily="34" charset="0"/>
                <a:ea typeface="Roboto Black" panose="02000000000000000000" pitchFamily="2" charset="0"/>
                <a:cs typeface="Arial" panose="020B0604020202020204" pitchFamily="34" charset="0"/>
              </a:defRPr>
            </a:lvl1pPr>
          </a:lstStyle>
          <a:p>
            <a:r>
              <a:rPr lang="en-US"/>
              <a:t>Click to add subtopic title</a:t>
            </a:r>
          </a:p>
        </p:txBody>
      </p:sp>
      <p:sp useBgFill="1">
        <p:nvSpPr>
          <p:cNvPr id="3" name="Subtitle 2">
            <a:extLst>
              <a:ext uri="{FF2B5EF4-FFF2-40B4-BE49-F238E27FC236}">
                <a16:creationId xmlns:a16="http://schemas.microsoft.com/office/drawing/2014/main" id="{B1BA674E-9D86-234F-991A-49EFEAFC8043}"/>
              </a:ext>
            </a:extLst>
          </p:cNvPr>
          <p:cNvSpPr>
            <a:spLocks noGrp="1"/>
          </p:cNvSpPr>
          <p:nvPr>
            <p:ph type="subTitle" idx="1"/>
          </p:nvPr>
        </p:nvSpPr>
        <p:spPr>
          <a:xfrm>
            <a:off x="1371600" y="3509962"/>
            <a:ext cx="9912096" cy="507831"/>
          </a:xfrm>
          <a:prstGeom prst="rect">
            <a:avLst/>
          </a:prstGeom>
          <a:effectLst>
            <a:outerShdw dist="114300" dir="10800000" algn="r" rotWithShape="0">
              <a:srgbClr val="FAB615"/>
            </a:outerShdw>
          </a:effectLst>
        </p:spPr>
        <p:txBody>
          <a:bodyPr>
            <a:spAutoFit/>
          </a:bodyPr>
          <a:lstStyle>
            <a:lvl1pPr marL="0" indent="0" algn="l">
              <a:buNone/>
              <a:defRPr sz="3000" b="1" i="1">
                <a:solidFill>
                  <a:schemeClr val="accent1"/>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D6086598-EACF-48B8-AB03-C3967D80A67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1181644"/>
          </a:xfrm>
          <a:prstGeom prst="rect">
            <a:avLst/>
          </a:prstGeom>
        </p:spPr>
      </p:pic>
    </p:spTree>
    <p:custDataLst>
      <p:tags r:id="rId1"/>
    </p:custDataLst>
    <p:extLst>
      <p:ext uri="{BB962C8B-B14F-4D97-AF65-F5344CB8AC3E}">
        <p14:creationId xmlns:p14="http://schemas.microsoft.com/office/powerpoint/2010/main" val="162142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FAE4EB2-FF1A-449C-9684-3AE56C57AD57}"/>
              </a:ext>
            </a:extLst>
          </p:cNvPr>
          <p:cNvGrpSpPr/>
          <p:nvPr userDrawn="1"/>
        </p:nvGrpSpPr>
        <p:grpSpPr>
          <a:xfrm>
            <a:off x="2857500" y="6045593"/>
            <a:ext cx="9341108" cy="812991"/>
            <a:chOff x="2857500" y="6045593"/>
            <a:chExt cx="9341108" cy="812991"/>
          </a:xfrm>
        </p:grpSpPr>
        <p:sp>
          <p:nvSpPr>
            <p:cNvPr id="10" name="object 3">
              <a:extLst>
                <a:ext uri="{FF2B5EF4-FFF2-40B4-BE49-F238E27FC236}">
                  <a16:creationId xmlns:a16="http://schemas.microsoft.com/office/drawing/2014/main" id="{D637E7AB-A04D-4753-98E5-582B58A5098F}"/>
                </a:ext>
              </a:extLst>
            </p:cNvPr>
            <p:cNvSpPr/>
            <p:nvPr/>
          </p:nvSpPr>
          <p:spPr>
            <a:xfrm>
              <a:off x="9755967" y="6785362"/>
              <a:ext cx="54610" cy="73025"/>
            </a:xfrm>
            <a:custGeom>
              <a:avLst/>
              <a:gdLst/>
              <a:ahLst/>
              <a:cxnLst/>
              <a:rect l="l" t="t" r="r" b="b"/>
              <a:pathLst>
                <a:path w="54609" h="73025">
                  <a:moveTo>
                    <a:pt x="12395" y="0"/>
                  </a:moveTo>
                  <a:lnTo>
                    <a:pt x="9017" y="2120"/>
                  </a:lnTo>
                  <a:lnTo>
                    <a:pt x="1358" y="4597"/>
                  </a:lnTo>
                  <a:lnTo>
                    <a:pt x="1358" y="6946"/>
                  </a:lnTo>
                  <a:lnTo>
                    <a:pt x="0" y="7810"/>
                  </a:lnTo>
                  <a:lnTo>
                    <a:pt x="1358" y="10172"/>
                  </a:lnTo>
                  <a:lnTo>
                    <a:pt x="1358" y="15963"/>
                  </a:lnTo>
                  <a:lnTo>
                    <a:pt x="4622" y="19799"/>
                  </a:lnTo>
                  <a:lnTo>
                    <a:pt x="8572" y="23240"/>
                  </a:lnTo>
                  <a:lnTo>
                    <a:pt x="37294" y="72637"/>
                  </a:lnTo>
                  <a:lnTo>
                    <a:pt x="54380" y="72637"/>
                  </a:lnTo>
                  <a:lnTo>
                    <a:pt x="1239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11" name="object 4">
              <a:extLst>
                <a:ext uri="{FF2B5EF4-FFF2-40B4-BE49-F238E27FC236}">
                  <a16:creationId xmlns:a16="http://schemas.microsoft.com/office/drawing/2014/main" id="{0A92B09C-C7CE-4AE2-9C90-674292782A51}"/>
                </a:ext>
              </a:extLst>
            </p:cNvPr>
            <p:cNvPicPr/>
            <p:nvPr/>
          </p:nvPicPr>
          <p:blipFill>
            <a:blip r:embed="rId3" cstate="email">
              <a:extLst>
                <a:ext uri="{28A0092B-C50C-407E-A947-70E740481C1C}">
                  <a14:useLocalDpi xmlns:a14="http://schemas.microsoft.com/office/drawing/2010/main"/>
                </a:ext>
              </a:extLst>
            </a:blip>
            <a:stretch>
              <a:fillRect/>
            </a:stretch>
          </p:blipFill>
          <p:spPr>
            <a:xfrm>
              <a:off x="9756006" y="6045593"/>
              <a:ext cx="71160" cy="101194"/>
            </a:xfrm>
            <a:prstGeom prst="rect">
              <a:avLst/>
            </a:prstGeom>
          </p:spPr>
        </p:pic>
        <p:sp>
          <p:nvSpPr>
            <p:cNvPr id="13" name="object 5">
              <a:extLst>
                <a:ext uri="{FF2B5EF4-FFF2-40B4-BE49-F238E27FC236}">
                  <a16:creationId xmlns:a16="http://schemas.microsoft.com/office/drawing/2014/main" id="{2C0227B9-C3F5-4F6A-82DC-3D19B39AA38A}"/>
                </a:ext>
              </a:extLst>
            </p:cNvPr>
            <p:cNvSpPr/>
            <p:nvPr/>
          </p:nvSpPr>
          <p:spPr>
            <a:xfrm>
              <a:off x="9756073" y="6284403"/>
              <a:ext cx="315595" cy="364490"/>
            </a:xfrm>
            <a:custGeom>
              <a:avLst/>
              <a:gdLst/>
              <a:ahLst/>
              <a:cxnLst/>
              <a:rect l="l" t="t" r="r" b="b"/>
              <a:pathLst>
                <a:path w="315595" h="364490">
                  <a:moveTo>
                    <a:pt x="12128" y="0"/>
                  </a:moveTo>
                  <a:lnTo>
                    <a:pt x="9652" y="1536"/>
                  </a:lnTo>
                  <a:lnTo>
                    <a:pt x="1244" y="5524"/>
                  </a:lnTo>
                  <a:lnTo>
                    <a:pt x="1244" y="6794"/>
                  </a:lnTo>
                  <a:lnTo>
                    <a:pt x="25" y="7556"/>
                  </a:lnTo>
                  <a:lnTo>
                    <a:pt x="1244" y="9677"/>
                  </a:lnTo>
                  <a:lnTo>
                    <a:pt x="1244" y="16890"/>
                  </a:lnTo>
                  <a:lnTo>
                    <a:pt x="10833" y="26708"/>
                  </a:lnTo>
                  <a:lnTo>
                    <a:pt x="96812" y="175425"/>
                  </a:lnTo>
                  <a:lnTo>
                    <a:pt x="98336" y="178841"/>
                  </a:lnTo>
                  <a:lnTo>
                    <a:pt x="99802" y="181762"/>
                  </a:lnTo>
                  <a:lnTo>
                    <a:pt x="99739" y="182054"/>
                  </a:lnTo>
                  <a:lnTo>
                    <a:pt x="99034" y="183756"/>
                  </a:lnTo>
                  <a:lnTo>
                    <a:pt x="98640" y="185140"/>
                  </a:lnTo>
                  <a:lnTo>
                    <a:pt x="96232" y="189345"/>
                  </a:lnTo>
                  <a:lnTo>
                    <a:pt x="7289" y="343293"/>
                  </a:lnTo>
                  <a:lnTo>
                    <a:pt x="3975" y="346125"/>
                  </a:lnTo>
                  <a:lnTo>
                    <a:pt x="1244" y="349300"/>
                  </a:lnTo>
                  <a:lnTo>
                    <a:pt x="1244" y="354164"/>
                  </a:lnTo>
                  <a:lnTo>
                    <a:pt x="0" y="356336"/>
                  </a:lnTo>
                  <a:lnTo>
                    <a:pt x="1244" y="357111"/>
                  </a:lnTo>
                  <a:lnTo>
                    <a:pt x="1244" y="357822"/>
                  </a:lnTo>
                  <a:lnTo>
                    <a:pt x="8826" y="361784"/>
                  </a:lnTo>
                  <a:lnTo>
                    <a:pt x="12255" y="363905"/>
                  </a:lnTo>
                  <a:lnTo>
                    <a:pt x="14516" y="360197"/>
                  </a:lnTo>
                  <a:lnTo>
                    <a:pt x="16535" y="357022"/>
                  </a:lnTo>
                  <a:lnTo>
                    <a:pt x="85489" y="237637"/>
                  </a:lnTo>
                  <a:lnTo>
                    <a:pt x="111734" y="191808"/>
                  </a:lnTo>
                  <a:lnTo>
                    <a:pt x="116243" y="188823"/>
                  </a:lnTo>
                  <a:lnTo>
                    <a:pt x="312301" y="188823"/>
                  </a:lnTo>
                  <a:lnTo>
                    <a:pt x="313359" y="188493"/>
                  </a:lnTo>
                  <a:lnTo>
                    <a:pt x="315239" y="188188"/>
                  </a:lnTo>
                  <a:lnTo>
                    <a:pt x="315239" y="186664"/>
                  </a:lnTo>
                  <a:lnTo>
                    <a:pt x="108991" y="186664"/>
                  </a:lnTo>
                  <a:lnTo>
                    <a:pt x="107162" y="186550"/>
                  </a:lnTo>
                  <a:lnTo>
                    <a:pt x="104355" y="183375"/>
                  </a:lnTo>
                  <a:lnTo>
                    <a:pt x="104355" y="180543"/>
                  </a:lnTo>
                  <a:lnTo>
                    <a:pt x="105219" y="179539"/>
                  </a:lnTo>
                  <a:lnTo>
                    <a:pt x="106375" y="178384"/>
                  </a:lnTo>
                  <a:lnTo>
                    <a:pt x="107569" y="177495"/>
                  </a:lnTo>
                  <a:lnTo>
                    <a:pt x="108572" y="176910"/>
                  </a:lnTo>
                  <a:lnTo>
                    <a:pt x="315239" y="176910"/>
                  </a:lnTo>
                  <a:lnTo>
                    <a:pt x="315239" y="175171"/>
                  </a:lnTo>
                  <a:lnTo>
                    <a:pt x="117411" y="175171"/>
                  </a:lnTo>
                  <a:lnTo>
                    <a:pt x="111569" y="172059"/>
                  </a:lnTo>
                  <a:lnTo>
                    <a:pt x="106464" y="163055"/>
                  </a:lnTo>
                  <a:lnTo>
                    <a:pt x="84845" y="125145"/>
                  </a:lnTo>
                  <a:lnTo>
                    <a:pt x="17068" y="7785"/>
                  </a:lnTo>
                  <a:lnTo>
                    <a:pt x="14541" y="3911"/>
                  </a:lnTo>
                  <a:lnTo>
                    <a:pt x="12128" y="0"/>
                  </a:lnTo>
                  <a:close/>
                </a:path>
                <a:path w="315595" h="364490">
                  <a:moveTo>
                    <a:pt x="312301" y="188823"/>
                  </a:moveTo>
                  <a:lnTo>
                    <a:pt x="116243" y="188823"/>
                  </a:lnTo>
                  <a:lnTo>
                    <a:pt x="137314" y="189287"/>
                  </a:lnTo>
                  <a:lnTo>
                    <a:pt x="150198" y="189345"/>
                  </a:lnTo>
                  <a:lnTo>
                    <a:pt x="311162" y="189179"/>
                  </a:lnTo>
                  <a:lnTo>
                    <a:pt x="312301" y="188823"/>
                  </a:lnTo>
                  <a:close/>
                </a:path>
                <a:path w="315595" h="364490">
                  <a:moveTo>
                    <a:pt x="315239" y="176910"/>
                  </a:moveTo>
                  <a:lnTo>
                    <a:pt x="108572" y="176910"/>
                  </a:lnTo>
                  <a:lnTo>
                    <a:pt x="111201" y="177291"/>
                  </a:lnTo>
                  <a:lnTo>
                    <a:pt x="112572" y="179895"/>
                  </a:lnTo>
                  <a:lnTo>
                    <a:pt x="114058" y="181762"/>
                  </a:lnTo>
                  <a:lnTo>
                    <a:pt x="114122" y="182371"/>
                  </a:lnTo>
                  <a:lnTo>
                    <a:pt x="113957" y="182575"/>
                  </a:lnTo>
                  <a:lnTo>
                    <a:pt x="113880" y="182778"/>
                  </a:lnTo>
                  <a:lnTo>
                    <a:pt x="112318" y="184302"/>
                  </a:lnTo>
                  <a:lnTo>
                    <a:pt x="110743" y="186296"/>
                  </a:lnTo>
                  <a:lnTo>
                    <a:pt x="109093" y="186601"/>
                  </a:lnTo>
                  <a:lnTo>
                    <a:pt x="315239" y="186664"/>
                  </a:lnTo>
                  <a:lnTo>
                    <a:pt x="315239" y="176910"/>
                  </a:lnTo>
                  <a:close/>
                </a:path>
                <a:path w="315595" h="364490">
                  <a:moveTo>
                    <a:pt x="212877" y="174751"/>
                  </a:moveTo>
                  <a:lnTo>
                    <a:pt x="117411" y="175171"/>
                  </a:lnTo>
                  <a:lnTo>
                    <a:pt x="315239" y="175171"/>
                  </a:lnTo>
                  <a:lnTo>
                    <a:pt x="315239" y="174802"/>
                  </a:lnTo>
                  <a:lnTo>
                    <a:pt x="212877" y="17475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 name="object 6">
              <a:extLst>
                <a:ext uri="{FF2B5EF4-FFF2-40B4-BE49-F238E27FC236}">
                  <a16:creationId xmlns:a16="http://schemas.microsoft.com/office/drawing/2014/main" id="{51646376-E32E-4804-A4C9-A9B9C8AE88ED}"/>
                </a:ext>
              </a:extLst>
            </p:cNvPr>
            <p:cNvSpPr/>
            <p:nvPr/>
          </p:nvSpPr>
          <p:spPr>
            <a:xfrm>
              <a:off x="11494565" y="6785519"/>
              <a:ext cx="54610" cy="73025"/>
            </a:xfrm>
            <a:custGeom>
              <a:avLst/>
              <a:gdLst/>
              <a:ahLst/>
              <a:cxnLst/>
              <a:rect l="l" t="t" r="r" b="b"/>
              <a:pathLst>
                <a:path w="54609"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7">
              <a:extLst>
                <a:ext uri="{FF2B5EF4-FFF2-40B4-BE49-F238E27FC236}">
                  <a16:creationId xmlns:a16="http://schemas.microsoft.com/office/drawing/2014/main" id="{CBA20CBD-5918-43DF-86BB-D6F60D258D4B}"/>
                </a:ext>
              </a:extLst>
            </p:cNvPr>
            <p:cNvSpPr/>
            <p:nvPr/>
          </p:nvSpPr>
          <p:spPr>
            <a:xfrm>
              <a:off x="11369268" y="6785782"/>
              <a:ext cx="54610" cy="72390"/>
            </a:xfrm>
            <a:custGeom>
              <a:avLst/>
              <a:gdLst/>
              <a:ahLst/>
              <a:cxnLst/>
              <a:rect l="l" t="t" r="r" b="b"/>
              <a:pathLst>
                <a:path w="54609" h="72390">
                  <a:moveTo>
                    <a:pt x="41917" y="0"/>
                  </a:moveTo>
                  <a:lnTo>
                    <a:pt x="39098" y="4699"/>
                  </a:lnTo>
                  <a:lnTo>
                    <a:pt x="36393" y="9105"/>
                  </a:lnTo>
                  <a:lnTo>
                    <a:pt x="33789" y="13589"/>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 name="object 8">
              <a:extLst>
                <a:ext uri="{FF2B5EF4-FFF2-40B4-BE49-F238E27FC236}">
                  <a16:creationId xmlns:a16="http://schemas.microsoft.com/office/drawing/2014/main" id="{E6A71FB1-85C2-4EDD-A348-74A09E71542E}"/>
                </a:ext>
              </a:extLst>
            </p:cNvPr>
            <p:cNvSpPr/>
            <p:nvPr/>
          </p:nvSpPr>
          <p:spPr>
            <a:xfrm>
              <a:off x="10625310" y="6785359"/>
              <a:ext cx="54610" cy="73025"/>
            </a:xfrm>
            <a:custGeom>
              <a:avLst/>
              <a:gdLst/>
              <a:ahLst/>
              <a:cxnLst/>
              <a:rect l="l" t="t" r="r" b="b"/>
              <a:pathLst>
                <a:path w="54609"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 name="object 9">
              <a:extLst>
                <a:ext uri="{FF2B5EF4-FFF2-40B4-BE49-F238E27FC236}">
                  <a16:creationId xmlns:a16="http://schemas.microsoft.com/office/drawing/2014/main" id="{1EC2C4F8-5F53-45BE-89D4-BFF27B3A78D8}"/>
                </a:ext>
              </a:extLst>
            </p:cNvPr>
            <p:cNvSpPr/>
            <p:nvPr/>
          </p:nvSpPr>
          <p:spPr>
            <a:xfrm>
              <a:off x="10499867" y="6785442"/>
              <a:ext cx="54610" cy="73025"/>
            </a:xfrm>
            <a:custGeom>
              <a:avLst/>
              <a:gdLst/>
              <a:ahLst/>
              <a:cxnLst/>
              <a:rect l="l" t="t" r="r" b="b"/>
              <a:pathLst>
                <a:path w="54609" h="73025">
                  <a:moveTo>
                    <a:pt x="41940" y="0"/>
                  </a:moveTo>
                  <a:lnTo>
                    <a:pt x="0" y="72557"/>
                  </a:lnTo>
                  <a:lnTo>
                    <a:pt x="16983" y="72557"/>
                  </a:lnTo>
                  <a:lnTo>
                    <a:pt x="54386" y="7670"/>
                  </a:lnTo>
                  <a:lnTo>
                    <a:pt x="4194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 name="object 10">
              <a:extLst>
                <a:ext uri="{FF2B5EF4-FFF2-40B4-BE49-F238E27FC236}">
                  <a16:creationId xmlns:a16="http://schemas.microsoft.com/office/drawing/2014/main" id="{2DF02C19-0558-44EC-93E7-BC3085482043}"/>
                </a:ext>
              </a:extLst>
            </p:cNvPr>
            <p:cNvSpPr/>
            <p:nvPr/>
          </p:nvSpPr>
          <p:spPr>
            <a:xfrm>
              <a:off x="10482999"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19" name="object 11">
              <a:extLst>
                <a:ext uri="{FF2B5EF4-FFF2-40B4-BE49-F238E27FC236}">
                  <a16:creationId xmlns:a16="http://schemas.microsoft.com/office/drawing/2014/main" id="{1D7EB207-5252-4F8D-9DD8-21B8D9DECF2C}"/>
                </a:ext>
              </a:extLst>
            </p:cNvPr>
            <p:cNvPicPr/>
            <p:nvPr/>
          </p:nvPicPr>
          <p:blipFill>
            <a:blip r:embed="rId4" cstate="email">
              <a:extLst>
                <a:ext uri="{28A0092B-C50C-407E-A947-70E740481C1C}">
                  <a14:useLocalDpi xmlns:a14="http://schemas.microsoft.com/office/drawing/2010/main"/>
                </a:ext>
              </a:extLst>
            </a:blip>
            <a:stretch>
              <a:fillRect/>
            </a:stretch>
          </p:blipFill>
          <p:spPr>
            <a:xfrm>
              <a:off x="10625218" y="6045593"/>
              <a:ext cx="71252" cy="101201"/>
            </a:xfrm>
            <a:prstGeom prst="rect">
              <a:avLst/>
            </a:prstGeom>
          </p:spPr>
        </p:pic>
        <p:sp>
          <p:nvSpPr>
            <p:cNvPr id="20" name="object 12">
              <a:extLst>
                <a:ext uri="{FF2B5EF4-FFF2-40B4-BE49-F238E27FC236}">
                  <a16:creationId xmlns:a16="http://schemas.microsoft.com/office/drawing/2014/main" id="{F16CD8BC-0107-495B-8A71-BD2BD53BE82A}"/>
                </a:ext>
              </a:extLst>
            </p:cNvPr>
            <p:cNvSpPr/>
            <p:nvPr/>
          </p:nvSpPr>
          <p:spPr>
            <a:xfrm>
              <a:off x="11352400" y="6045593"/>
              <a:ext cx="71755" cy="101600"/>
            </a:xfrm>
            <a:custGeom>
              <a:avLst/>
              <a:gdLst/>
              <a:ahLst/>
              <a:cxnLst/>
              <a:rect l="l" t="t" r="r" b="b"/>
              <a:pathLst>
                <a:path w="71754" h="101600">
                  <a:moveTo>
                    <a:pt x="17081" y="0"/>
                  </a:moveTo>
                  <a:lnTo>
                    <a:pt x="0" y="0"/>
                  </a:lnTo>
                  <a:lnTo>
                    <a:pt x="53644"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 name="object 13">
              <a:extLst>
                <a:ext uri="{FF2B5EF4-FFF2-40B4-BE49-F238E27FC236}">
                  <a16:creationId xmlns:a16="http://schemas.microsoft.com/office/drawing/2014/main" id="{DCC4BE10-742B-4364-B768-E7A53D39D200}"/>
                </a:ext>
              </a:extLst>
            </p:cNvPr>
            <p:cNvSpPr/>
            <p:nvPr/>
          </p:nvSpPr>
          <p:spPr>
            <a:xfrm>
              <a:off x="11494673" y="6045593"/>
              <a:ext cx="71755" cy="101600"/>
            </a:xfrm>
            <a:custGeom>
              <a:avLst/>
              <a:gdLst/>
              <a:ahLst/>
              <a:cxnLst/>
              <a:rect l="l" t="t" r="r" b="b"/>
              <a:pathLst>
                <a:path w="71754" h="101600">
                  <a:moveTo>
                    <a:pt x="71177" y="0"/>
                  </a:moveTo>
                  <a:lnTo>
                    <a:pt x="54091" y="0"/>
                  </a:lnTo>
                  <a:lnTo>
                    <a:pt x="0" y="93833"/>
                  </a:lnTo>
                  <a:lnTo>
                    <a:pt x="12420" y="101174"/>
                  </a:lnTo>
                  <a:lnTo>
                    <a:pt x="20027" y="88538"/>
                  </a:lnTo>
                  <a:lnTo>
                    <a:pt x="7117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 name="object 14">
              <a:extLst>
                <a:ext uri="{FF2B5EF4-FFF2-40B4-BE49-F238E27FC236}">
                  <a16:creationId xmlns:a16="http://schemas.microsoft.com/office/drawing/2014/main" id="{EDE6959F-941F-4753-B0D8-A270F8034C67}"/>
                </a:ext>
              </a:extLst>
            </p:cNvPr>
            <p:cNvSpPr/>
            <p:nvPr/>
          </p:nvSpPr>
          <p:spPr>
            <a:xfrm>
              <a:off x="10190544" y="6045593"/>
              <a:ext cx="315595" cy="352425"/>
            </a:xfrm>
            <a:custGeom>
              <a:avLst/>
              <a:gdLst/>
              <a:ahLst/>
              <a:cxnLst/>
              <a:rect l="l" t="t" r="r" b="b"/>
              <a:pathLst>
                <a:path w="315595" h="352425">
                  <a:moveTo>
                    <a:pt x="12893" y="352010"/>
                  </a:moveTo>
                  <a:lnTo>
                    <a:pt x="12433" y="352010"/>
                  </a:lnTo>
                  <a:lnTo>
                    <a:pt x="12776" y="352214"/>
                  </a:lnTo>
                  <a:lnTo>
                    <a:pt x="12893" y="352010"/>
                  </a:lnTo>
                  <a:close/>
                </a:path>
                <a:path w="315595" h="352425">
                  <a:moveTo>
                    <a:pt x="19810" y="0"/>
                  </a:moveTo>
                  <a:lnTo>
                    <a:pt x="2814" y="0"/>
                  </a:lnTo>
                  <a:lnTo>
                    <a:pt x="100863" y="169981"/>
                  </a:lnTo>
                  <a:lnTo>
                    <a:pt x="17144" y="315193"/>
                  </a:lnTo>
                  <a:lnTo>
                    <a:pt x="0" y="344505"/>
                  </a:lnTo>
                  <a:lnTo>
                    <a:pt x="177" y="344619"/>
                  </a:lnTo>
                  <a:lnTo>
                    <a:pt x="12357" y="352150"/>
                  </a:lnTo>
                  <a:lnTo>
                    <a:pt x="12433" y="352010"/>
                  </a:lnTo>
                  <a:lnTo>
                    <a:pt x="12893" y="352010"/>
                  </a:lnTo>
                  <a:lnTo>
                    <a:pt x="66878" y="258526"/>
                  </a:lnTo>
                  <a:lnTo>
                    <a:pt x="86579" y="224231"/>
                  </a:lnTo>
                  <a:lnTo>
                    <a:pt x="96371" y="207074"/>
                  </a:lnTo>
                  <a:lnTo>
                    <a:pt x="106108" y="189882"/>
                  </a:lnTo>
                  <a:lnTo>
                    <a:pt x="110334" y="183823"/>
                  </a:lnTo>
                  <a:lnTo>
                    <a:pt x="115185" y="179848"/>
                  </a:lnTo>
                  <a:lnTo>
                    <a:pt x="121071" y="177690"/>
                  </a:lnTo>
                  <a:lnTo>
                    <a:pt x="128396" y="177081"/>
                  </a:lnTo>
                  <a:lnTo>
                    <a:pt x="315531" y="177081"/>
                  </a:lnTo>
                  <a:lnTo>
                    <a:pt x="315531" y="175036"/>
                  </a:lnTo>
                  <a:lnTo>
                    <a:pt x="111658" y="175036"/>
                  </a:lnTo>
                  <a:lnTo>
                    <a:pt x="107835" y="175011"/>
                  </a:lnTo>
                  <a:lnTo>
                    <a:pt x="105956" y="172051"/>
                  </a:lnTo>
                  <a:lnTo>
                    <a:pt x="104051" y="170375"/>
                  </a:lnTo>
                  <a:lnTo>
                    <a:pt x="105727" y="168495"/>
                  </a:lnTo>
                  <a:lnTo>
                    <a:pt x="107200" y="165397"/>
                  </a:lnTo>
                  <a:lnTo>
                    <a:pt x="110972" y="164812"/>
                  </a:lnTo>
                  <a:lnTo>
                    <a:pt x="315531" y="164812"/>
                  </a:lnTo>
                  <a:lnTo>
                    <a:pt x="315531" y="162158"/>
                  </a:lnTo>
                  <a:lnTo>
                    <a:pt x="113449" y="162158"/>
                  </a:lnTo>
                  <a:lnTo>
                    <a:pt x="66878" y="81577"/>
                  </a:lnTo>
                  <a:lnTo>
                    <a:pt x="66878" y="79557"/>
                  </a:lnTo>
                  <a:lnTo>
                    <a:pt x="55570" y="61053"/>
                  </a:lnTo>
                  <a:lnTo>
                    <a:pt x="49956" y="51786"/>
                  </a:lnTo>
                  <a:lnTo>
                    <a:pt x="44424" y="42473"/>
                  </a:lnTo>
                  <a:lnTo>
                    <a:pt x="36417" y="28764"/>
                  </a:lnTo>
                  <a:lnTo>
                    <a:pt x="19810" y="0"/>
                  </a:lnTo>
                  <a:close/>
                </a:path>
                <a:path w="315595" h="352425">
                  <a:moveTo>
                    <a:pt x="315531" y="177081"/>
                  </a:moveTo>
                  <a:lnTo>
                    <a:pt x="128396" y="177081"/>
                  </a:lnTo>
                  <a:lnTo>
                    <a:pt x="213583" y="177424"/>
                  </a:lnTo>
                  <a:lnTo>
                    <a:pt x="315531" y="177347"/>
                  </a:lnTo>
                  <a:lnTo>
                    <a:pt x="315531" y="177081"/>
                  </a:lnTo>
                  <a:close/>
                </a:path>
                <a:path w="315595" h="352425">
                  <a:moveTo>
                    <a:pt x="315531" y="164812"/>
                  </a:moveTo>
                  <a:lnTo>
                    <a:pt x="110972" y="164812"/>
                  </a:lnTo>
                  <a:lnTo>
                    <a:pt x="113283" y="167416"/>
                  </a:lnTo>
                  <a:lnTo>
                    <a:pt x="116547" y="169486"/>
                  </a:lnTo>
                  <a:lnTo>
                    <a:pt x="113588" y="172077"/>
                  </a:lnTo>
                  <a:lnTo>
                    <a:pt x="111658" y="175036"/>
                  </a:lnTo>
                  <a:lnTo>
                    <a:pt x="315531" y="175036"/>
                  </a:lnTo>
                  <a:lnTo>
                    <a:pt x="315531" y="1648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 name="object 15">
              <a:extLst>
                <a:ext uri="{FF2B5EF4-FFF2-40B4-BE49-F238E27FC236}">
                  <a16:creationId xmlns:a16="http://schemas.microsoft.com/office/drawing/2014/main" id="{BAD2A91A-1D99-43E4-8F22-91B9B279FAB7}"/>
                </a:ext>
              </a:extLst>
            </p:cNvPr>
            <p:cNvSpPr/>
            <p:nvPr/>
          </p:nvSpPr>
          <p:spPr>
            <a:xfrm>
              <a:off x="10674064" y="6045593"/>
              <a:ext cx="314960" cy="352425"/>
            </a:xfrm>
            <a:custGeom>
              <a:avLst/>
              <a:gdLst/>
              <a:ahLst/>
              <a:cxnLst/>
              <a:rect l="l" t="t" r="r" b="b"/>
              <a:pathLst>
                <a:path w="314959"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59" h="352425">
                  <a:moveTo>
                    <a:pt x="312077"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7" y="0"/>
                  </a:lnTo>
                  <a:close/>
                </a:path>
                <a:path w="314959"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object 16">
              <a:extLst>
                <a:ext uri="{FF2B5EF4-FFF2-40B4-BE49-F238E27FC236}">
                  <a16:creationId xmlns:a16="http://schemas.microsoft.com/office/drawing/2014/main" id="{B4874191-2407-44E1-B678-F1DD4C5F32FF}"/>
                </a:ext>
              </a:extLst>
            </p:cNvPr>
            <p:cNvSpPr/>
            <p:nvPr/>
          </p:nvSpPr>
          <p:spPr>
            <a:xfrm>
              <a:off x="11542971"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13"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object 17">
              <a:extLst>
                <a:ext uri="{FF2B5EF4-FFF2-40B4-BE49-F238E27FC236}">
                  <a16:creationId xmlns:a16="http://schemas.microsoft.com/office/drawing/2014/main" id="{6D00FEB6-91F4-470A-BCDB-FCBE85EDB4EA}"/>
                </a:ext>
              </a:extLst>
            </p:cNvPr>
            <p:cNvSpPr/>
            <p:nvPr/>
          </p:nvSpPr>
          <p:spPr>
            <a:xfrm>
              <a:off x="11929368" y="6045593"/>
              <a:ext cx="269240" cy="352425"/>
            </a:xfrm>
            <a:custGeom>
              <a:avLst/>
              <a:gdLst/>
              <a:ahLst/>
              <a:cxnLst/>
              <a:rect l="l" t="t" r="r" b="b"/>
              <a:pathLst>
                <a:path w="269240" h="352425">
                  <a:moveTo>
                    <a:pt x="19644" y="0"/>
                  </a:moveTo>
                  <a:lnTo>
                    <a:pt x="2727" y="0"/>
                  </a:lnTo>
                  <a:lnTo>
                    <a:pt x="100787"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268727" y="177049"/>
                  </a:lnTo>
                  <a:lnTo>
                    <a:pt x="268727" y="175334"/>
                  </a:lnTo>
                  <a:lnTo>
                    <a:pt x="110858" y="175334"/>
                  </a:lnTo>
                  <a:lnTo>
                    <a:pt x="107086" y="174750"/>
                  </a:lnTo>
                  <a:lnTo>
                    <a:pt x="105613" y="171563"/>
                  </a:lnTo>
                  <a:lnTo>
                    <a:pt x="103949" y="169645"/>
                  </a:lnTo>
                  <a:lnTo>
                    <a:pt x="105867" y="168019"/>
                  </a:lnTo>
                  <a:lnTo>
                    <a:pt x="107772" y="165136"/>
                  </a:lnTo>
                  <a:lnTo>
                    <a:pt x="111632" y="165086"/>
                  </a:lnTo>
                  <a:lnTo>
                    <a:pt x="268727" y="165086"/>
                  </a:lnTo>
                  <a:lnTo>
                    <a:pt x="268727" y="162787"/>
                  </a:lnTo>
                  <a:lnTo>
                    <a:pt x="129882" y="162787"/>
                  </a:lnTo>
                  <a:lnTo>
                    <a:pt x="121900" y="162215"/>
                  </a:lnTo>
                  <a:lnTo>
                    <a:pt x="115392" y="160025"/>
                  </a:lnTo>
                  <a:lnTo>
                    <a:pt x="109998" y="155786"/>
                  </a:lnTo>
                  <a:lnTo>
                    <a:pt x="105359" y="149071"/>
                  </a:lnTo>
                  <a:lnTo>
                    <a:pt x="92996" y="126711"/>
                  </a:lnTo>
                  <a:lnTo>
                    <a:pt x="80295" y="104541"/>
                  </a:lnTo>
                  <a:lnTo>
                    <a:pt x="54584" y="60374"/>
                  </a:lnTo>
                  <a:lnTo>
                    <a:pt x="19644" y="0"/>
                  </a:lnTo>
                  <a:close/>
                </a:path>
                <a:path w="269240" h="352425">
                  <a:moveTo>
                    <a:pt x="268727" y="177049"/>
                  </a:moveTo>
                  <a:lnTo>
                    <a:pt x="129946" y="177049"/>
                  </a:lnTo>
                  <a:lnTo>
                    <a:pt x="157989" y="177427"/>
                  </a:lnTo>
                  <a:lnTo>
                    <a:pt x="186035" y="177489"/>
                  </a:lnTo>
                  <a:lnTo>
                    <a:pt x="268727" y="177300"/>
                  </a:lnTo>
                  <a:lnTo>
                    <a:pt x="268727" y="177049"/>
                  </a:lnTo>
                  <a:close/>
                </a:path>
                <a:path w="269240" h="352425">
                  <a:moveTo>
                    <a:pt x="268727" y="165086"/>
                  </a:moveTo>
                  <a:lnTo>
                    <a:pt x="111632" y="165086"/>
                  </a:lnTo>
                  <a:lnTo>
                    <a:pt x="113588" y="167968"/>
                  </a:lnTo>
                  <a:lnTo>
                    <a:pt x="116522" y="170394"/>
                  </a:lnTo>
                  <a:lnTo>
                    <a:pt x="113144" y="172629"/>
                  </a:lnTo>
                  <a:lnTo>
                    <a:pt x="110858" y="175334"/>
                  </a:lnTo>
                  <a:lnTo>
                    <a:pt x="268727" y="175334"/>
                  </a:lnTo>
                  <a:lnTo>
                    <a:pt x="268727" y="165086"/>
                  </a:lnTo>
                  <a:close/>
                </a:path>
                <a:path w="269240" h="352425">
                  <a:moveTo>
                    <a:pt x="214374" y="162412"/>
                  </a:moveTo>
                  <a:lnTo>
                    <a:pt x="129882" y="162787"/>
                  </a:lnTo>
                  <a:lnTo>
                    <a:pt x="268727" y="162787"/>
                  </a:lnTo>
                  <a:lnTo>
                    <a:pt x="268727" y="162469"/>
                  </a:lnTo>
                  <a:lnTo>
                    <a:pt x="214374"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object 18">
              <a:extLst>
                <a:ext uri="{FF2B5EF4-FFF2-40B4-BE49-F238E27FC236}">
                  <a16:creationId xmlns:a16="http://schemas.microsoft.com/office/drawing/2014/main" id="{B20131AA-E80B-4FC5-B34F-05F8E5A704B3}"/>
                </a:ext>
              </a:extLst>
            </p:cNvPr>
            <p:cNvSpPr/>
            <p:nvPr/>
          </p:nvSpPr>
          <p:spPr>
            <a:xfrm>
              <a:off x="11929257" y="6534818"/>
              <a:ext cx="269240" cy="323215"/>
            </a:xfrm>
            <a:custGeom>
              <a:avLst/>
              <a:gdLst/>
              <a:ahLst/>
              <a:cxnLst/>
              <a:rect l="l" t="t" r="r" b="b"/>
              <a:pathLst>
                <a:path w="269240" h="323215">
                  <a:moveTo>
                    <a:pt x="12445" y="0"/>
                  </a:moveTo>
                  <a:lnTo>
                    <a:pt x="0" y="7315"/>
                  </a:lnTo>
                  <a:lnTo>
                    <a:pt x="100876" y="182206"/>
                  </a:lnTo>
                  <a:lnTo>
                    <a:pt x="19625" y="323180"/>
                  </a:lnTo>
                  <a:lnTo>
                    <a:pt x="36546" y="323180"/>
                  </a:lnTo>
                  <a:lnTo>
                    <a:pt x="113779" y="189547"/>
                  </a:lnTo>
                  <a:lnTo>
                    <a:pt x="268838" y="189547"/>
                  </a:lnTo>
                  <a:lnTo>
                    <a:pt x="268838" y="187096"/>
                  </a:lnTo>
                  <a:lnTo>
                    <a:pt x="110909" y="187096"/>
                  </a:lnTo>
                  <a:lnTo>
                    <a:pt x="107327" y="186880"/>
                  </a:lnTo>
                  <a:lnTo>
                    <a:pt x="104419" y="183629"/>
                  </a:lnTo>
                  <a:lnTo>
                    <a:pt x="104495"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269240" h="323215">
                  <a:moveTo>
                    <a:pt x="117338" y="175183"/>
                  </a:moveTo>
                  <a:lnTo>
                    <a:pt x="109943" y="175183"/>
                  </a:lnTo>
                  <a:lnTo>
                    <a:pt x="112077" y="178396"/>
                  </a:lnTo>
                  <a:lnTo>
                    <a:pt x="114731" y="180682"/>
                  </a:lnTo>
                  <a:lnTo>
                    <a:pt x="114172" y="184353"/>
                  </a:lnTo>
                  <a:lnTo>
                    <a:pt x="110909" y="187096"/>
                  </a:lnTo>
                  <a:lnTo>
                    <a:pt x="268838" y="187096"/>
                  </a:lnTo>
                  <a:lnTo>
                    <a:pt x="268838" y="175374"/>
                  </a:lnTo>
                  <a:lnTo>
                    <a:pt x="117703" y="175374"/>
                  </a:lnTo>
                  <a:lnTo>
                    <a:pt x="117338" y="175183"/>
                  </a:lnTo>
                  <a:close/>
                </a:path>
                <a:path w="269240" h="323215">
                  <a:moveTo>
                    <a:pt x="213791" y="174983"/>
                  </a:moveTo>
                  <a:lnTo>
                    <a:pt x="117703" y="175374"/>
                  </a:lnTo>
                  <a:lnTo>
                    <a:pt x="268838" y="175374"/>
                  </a:lnTo>
                  <a:lnTo>
                    <a:pt x="268838" y="175022"/>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object 19">
              <a:extLst>
                <a:ext uri="{FF2B5EF4-FFF2-40B4-BE49-F238E27FC236}">
                  <a16:creationId xmlns:a16="http://schemas.microsoft.com/office/drawing/2014/main" id="{A63D5A5F-0502-47EE-98D1-3327B4BDD02A}"/>
                </a:ext>
              </a:extLst>
            </p:cNvPr>
            <p:cNvSpPr/>
            <p:nvPr/>
          </p:nvSpPr>
          <p:spPr>
            <a:xfrm>
              <a:off x="11542934"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5" y="188899"/>
                  </a:lnTo>
                  <a:lnTo>
                    <a:pt x="203847" y="186004"/>
                  </a:lnTo>
                  <a:lnTo>
                    <a:pt x="200875" y="184086"/>
                  </a:lnTo>
                  <a:lnTo>
                    <a:pt x="200956" y="181978"/>
                  </a:lnTo>
                  <a:lnTo>
                    <a:pt x="201041" y="180352"/>
                  </a:lnTo>
                  <a:lnTo>
                    <a:pt x="203860" y="177139"/>
                  </a:lnTo>
                  <a:lnTo>
                    <a:pt x="207441" y="176923"/>
                  </a:lnTo>
                  <a:lnTo>
                    <a:pt x="217455" y="176923"/>
                  </a:lnTo>
                  <a:lnTo>
                    <a:pt x="218488" y="175132"/>
                  </a:lnTo>
                  <a:lnTo>
                    <a:pt x="197739" y="175132"/>
                  </a:lnTo>
                  <a:lnTo>
                    <a:pt x="101644" y="174751"/>
                  </a:lnTo>
                  <a:close/>
                </a:path>
                <a:path w="315595" h="323215">
                  <a:moveTo>
                    <a:pt x="217455" y="176923"/>
                  </a:moveTo>
                  <a:lnTo>
                    <a:pt x="207441" y="176923"/>
                  </a:lnTo>
                  <a:lnTo>
                    <a:pt x="210642" y="179743"/>
                  </a:lnTo>
                  <a:lnTo>
                    <a:pt x="211277" y="183426"/>
                  </a:lnTo>
                  <a:lnTo>
                    <a:pt x="208546" y="185699"/>
                  </a:lnTo>
                  <a:lnTo>
                    <a:pt x="206375" y="188899"/>
                  </a:lnTo>
                  <a:lnTo>
                    <a:pt x="218532" y="188899"/>
                  </a:lnTo>
                  <a:lnTo>
                    <a:pt x="214541" y="181978"/>
                  </a:lnTo>
                  <a:lnTo>
                    <a:pt x="217455" y="176923"/>
                  </a:lnTo>
                  <a:close/>
                </a:path>
                <a:path w="315595" h="323215">
                  <a:moveTo>
                    <a:pt x="302768" y="0"/>
                  </a:moveTo>
                  <a:lnTo>
                    <a:pt x="299872" y="4825"/>
                  </a:lnTo>
                  <a:lnTo>
                    <a:pt x="297421" y="8851"/>
                  </a:lnTo>
                  <a:lnTo>
                    <a:pt x="230176" y="125358"/>
                  </a:lnTo>
                  <a:lnTo>
                    <a:pt x="203631" y="172008"/>
                  </a:lnTo>
                  <a:lnTo>
                    <a:pt x="197739" y="175132"/>
                  </a:lnTo>
                  <a:lnTo>
                    <a:pt x="218488" y="175132"/>
                  </a:lnTo>
                  <a:lnTo>
                    <a:pt x="315429" y="7023"/>
                  </a:lnTo>
                  <a:lnTo>
                    <a:pt x="30276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object 20">
              <a:extLst>
                <a:ext uri="{FF2B5EF4-FFF2-40B4-BE49-F238E27FC236}">
                  <a16:creationId xmlns:a16="http://schemas.microsoft.com/office/drawing/2014/main" id="{C23BF45E-A978-43DD-8063-27711642292F}"/>
                </a:ext>
              </a:extLst>
            </p:cNvPr>
            <p:cNvSpPr/>
            <p:nvPr/>
          </p:nvSpPr>
          <p:spPr>
            <a:xfrm>
              <a:off x="11060069" y="6534786"/>
              <a:ext cx="315595" cy="323215"/>
            </a:xfrm>
            <a:custGeom>
              <a:avLst/>
              <a:gdLst/>
              <a:ahLst/>
              <a:cxnLst/>
              <a:rect l="l" t="t" r="r" b="b"/>
              <a:pathLst>
                <a:path w="315595" h="323215">
                  <a:moveTo>
                    <a:pt x="12179" y="0"/>
                  </a:moveTo>
                  <a:lnTo>
                    <a:pt x="0" y="7645"/>
                  </a:lnTo>
                  <a:lnTo>
                    <a:pt x="100710" y="182244"/>
                  </a:lnTo>
                  <a:lnTo>
                    <a:pt x="19430" y="323213"/>
                  </a:lnTo>
                  <a:lnTo>
                    <a:pt x="36367" y="323213"/>
                  </a:lnTo>
                  <a:lnTo>
                    <a:pt x="113588" y="189610"/>
                  </a:lnTo>
                  <a:lnTo>
                    <a:pt x="315264" y="189610"/>
                  </a:lnTo>
                  <a:lnTo>
                    <a:pt x="315264" y="187134"/>
                  </a:lnTo>
                  <a:lnTo>
                    <a:pt x="111455" y="187134"/>
                  </a:lnTo>
                  <a:lnTo>
                    <a:pt x="107645" y="186994"/>
                  </a:lnTo>
                  <a:lnTo>
                    <a:pt x="105790" y="184175"/>
                  </a:lnTo>
                  <a:lnTo>
                    <a:pt x="103873" y="182549"/>
                  </a:lnTo>
                  <a:lnTo>
                    <a:pt x="105562" y="180682"/>
                  </a:lnTo>
                  <a:lnTo>
                    <a:pt x="107073" y="177584"/>
                  </a:lnTo>
                  <a:lnTo>
                    <a:pt x="110832" y="177012"/>
                  </a:lnTo>
                  <a:lnTo>
                    <a:pt x="315264" y="177012"/>
                  </a:lnTo>
                  <a:lnTo>
                    <a:pt x="315264" y="175399"/>
                  </a:lnTo>
                  <a:lnTo>
                    <a:pt x="117563" y="175399"/>
                  </a:lnTo>
                  <a:lnTo>
                    <a:pt x="111658" y="172389"/>
                  </a:lnTo>
                  <a:lnTo>
                    <a:pt x="106527" y="163309"/>
                  </a:lnTo>
                  <a:lnTo>
                    <a:pt x="84931" y="125404"/>
                  </a:lnTo>
                  <a:lnTo>
                    <a:pt x="17145" y="8013"/>
                  </a:lnTo>
                  <a:lnTo>
                    <a:pt x="14643" y="4064"/>
                  </a:lnTo>
                  <a:lnTo>
                    <a:pt x="12179" y="0"/>
                  </a:lnTo>
                  <a:close/>
                </a:path>
                <a:path w="315595" h="323215">
                  <a:moveTo>
                    <a:pt x="315264" y="177012"/>
                  </a:moveTo>
                  <a:lnTo>
                    <a:pt x="110832" y="177012"/>
                  </a:lnTo>
                  <a:lnTo>
                    <a:pt x="113118" y="179666"/>
                  </a:lnTo>
                  <a:lnTo>
                    <a:pt x="116458" y="181851"/>
                  </a:lnTo>
                  <a:lnTo>
                    <a:pt x="113410" y="184302"/>
                  </a:lnTo>
                  <a:lnTo>
                    <a:pt x="111455" y="187134"/>
                  </a:lnTo>
                  <a:lnTo>
                    <a:pt x="315264" y="187134"/>
                  </a:lnTo>
                  <a:lnTo>
                    <a:pt x="315264" y="177012"/>
                  </a:lnTo>
                  <a:close/>
                </a:path>
                <a:path w="315595" h="323215">
                  <a:moveTo>
                    <a:pt x="213658" y="175021"/>
                  </a:moveTo>
                  <a:lnTo>
                    <a:pt x="117563"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object 21">
              <a:extLst>
                <a:ext uri="{FF2B5EF4-FFF2-40B4-BE49-F238E27FC236}">
                  <a16:creationId xmlns:a16="http://schemas.microsoft.com/office/drawing/2014/main" id="{F8179DD8-087A-4893-8C70-0EC886884CCA}"/>
                </a:ext>
              </a:extLst>
            </p:cNvPr>
            <p:cNvSpPr/>
            <p:nvPr/>
          </p:nvSpPr>
          <p:spPr>
            <a:xfrm>
              <a:off x="10673752"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59"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31"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56"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object 22">
              <a:extLst>
                <a:ext uri="{FF2B5EF4-FFF2-40B4-BE49-F238E27FC236}">
                  <a16:creationId xmlns:a16="http://schemas.microsoft.com/office/drawing/2014/main" id="{9B20A189-8A64-49D3-8324-5008ABE81C02}"/>
                </a:ext>
              </a:extLst>
            </p:cNvPr>
            <p:cNvSpPr/>
            <p:nvPr/>
          </p:nvSpPr>
          <p:spPr>
            <a:xfrm>
              <a:off x="10190458" y="6534664"/>
              <a:ext cx="316230" cy="323850"/>
            </a:xfrm>
            <a:custGeom>
              <a:avLst/>
              <a:gdLst/>
              <a:ahLst/>
              <a:cxnLst/>
              <a:rect l="l" t="t" r="r" b="b"/>
              <a:pathLst>
                <a:path w="316229" h="323850">
                  <a:moveTo>
                    <a:pt x="12572" y="0"/>
                  </a:moveTo>
                  <a:lnTo>
                    <a:pt x="6883" y="3505"/>
                  </a:lnTo>
                  <a:lnTo>
                    <a:pt x="0" y="7391"/>
                  </a:lnTo>
                  <a:lnTo>
                    <a:pt x="100939" y="182359"/>
                  </a:lnTo>
                  <a:lnTo>
                    <a:pt x="66967" y="241299"/>
                  </a:lnTo>
                  <a:lnTo>
                    <a:pt x="19673" y="323335"/>
                  </a:lnTo>
                  <a:lnTo>
                    <a:pt x="36994" y="323335"/>
                  </a:lnTo>
                  <a:lnTo>
                    <a:pt x="66967" y="272338"/>
                  </a:lnTo>
                  <a:lnTo>
                    <a:pt x="66967" y="270827"/>
                  </a:lnTo>
                  <a:lnTo>
                    <a:pt x="114185" y="189128"/>
                  </a:lnTo>
                  <a:lnTo>
                    <a:pt x="315937" y="189128"/>
                  </a:lnTo>
                  <a:lnTo>
                    <a:pt x="315835" y="187248"/>
                  </a:lnTo>
                  <a:lnTo>
                    <a:pt x="110959" y="187248"/>
                  </a:lnTo>
                  <a:lnTo>
                    <a:pt x="107378" y="187032"/>
                  </a:lnTo>
                  <a:lnTo>
                    <a:pt x="104470" y="183781"/>
                  </a:lnTo>
                  <a:lnTo>
                    <a:pt x="104571" y="180035"/>
                  </a:lnTo>
                  <a:lnTo>
                    <a:pt x="107480" y="178181"/>
                  </a:lnTo>
                  <a:lnTo>
                    <a:pt x="109994" y="175336"/>
                  </a:lnTo>
                  <a:lnTo>
                    <a:pt x="116903" y="175336"/>
                  </a:lnTo>
                  <a:lnTo>
                    <a:pt x="111798" y="172275"/>
                  </a:lnTo>
                  <a:lnTo>
                    <a:pt x="97088" y="146264"/>
                  </a:lnTo>
                  <a:lnTo>
                    <a:pt x="87090" y="128765"/>
                  </a:lnTo>
                  <a:lnTo>
                    <a:pt x="66967" y="93840"/>
                  </a:lnTo>
                  <a:lnTo>
                    <a:pt x="66967" y="93357"/>
                  </a:lnTo>
                  <a:lnTo>
                    <a:pt x="12752" y="215"/>
                  </a:lnTo>
                  <a:lnTo>
                    <a:pt x="12572" y="0"/>
                  </a:lnTo>
                  <a:close/>
                </a:path>
                <a:path w="316229" h="323850">
                  <a:moveTo>
                    <a:pt x="66967" y="241096"/>
                  </a:moveTo>
                  <a:lnTo>
                    <a:pt x="66850" y="241299"/>
                  </a:lnTo>
                  <a:lnTo>
                    <a:pt x="66967" y="241096"/>
                  </a:lnTo>
                  <a:close/>
                </a:path>
                <a:path w="316229" h="323850">
                  <a:moveTo>
                    <a:pt x="116903" y="175336"/>
                  </a:moveTo>
                  <a:lnTo>
                    <a:pt x="109994" y="175336"/>
                  </a:lnTo>
                  <a:lnTo>
                    <a:pt x="112128" y="178561"/>
                  </a:lnTo>
                  <a:lnTo>
                    <a:pt x="114795" y="180835"/>
                  </a:lnTo>
                  <a:lnTo>
                    <a:pt x="114236" y="184518"/>
                  </a:lnTo>
                  <a:lnTo>
                    <a:pt x="110959" y="187248"/>
                  </a:lnTo>
                  <a:lnTo>
                    <a:pt x="315835" y="187248"/>
                  </a:lnTo>
                  <a:lnTo>
                    <a:pt x="315193" y="175526"/>
                  </a:lnTo>
                  <a:lnTo>
                    <a:pt x="117220" y="175526"/>
                  </a:lnTo>
                  <a:lnTo>
                    <a:pt x="116903" y="175336"/>
                  </a:lnTo>
                  <a:close/>
                </a:path>
                <a:path w="316229" h="323850">
                  <a:moveTo>
                    <a:pt x="212932" y="175145"/>
                  </a:moveTo>
                  <a:lnTo>
                    <a:pt x="117220" y="175526"/>
                  </a:lnTo>
                  <a:lnTo>
                    <a:pt x="315193" y="175526"/>
                  </a:lnTo>
                  <a:lnTo>
                    <a:pt x="315175" y="175196"/>
                  </a:lnTo>
                  <a:lnTo>
                    <a:pt x="212932" y="175145"/>
                  </a:lnTo>
                  <a:close/>
                </a:path>
                <a:path w="316229" h="323850">
                  <a:moveTo>
                    <a:pt x="12738" y="190"/>
                  </a:move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object 23">
              <a:extLst>
                <a:ext uri="{FF2B5EF4-FFF2-40B4-BE49-F238E27FC236}">
                  <a16:creationId xmlns:a16="http://schemas.microsoft.com/office/drawing/2014/main" id="{CA5CE796-6DF8-4BC5-9849-CEC5F0F7145D}"/>
                </a:ext>
              </a:extLst>
            </p:cNvPr>
            <p:cNvSpPr/>
            <p:nvPr/>
          </p:nvSpPr>
          <p:spPr>
            <a:xfrm>
              <a:off x="11060049"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80" y="173888"/>
                  </a:lnTo>
                  <a:lnTo>
                    <a:pt x="103987" y="171602"/>
                  </a:lnTo>
                  <a:lnTo>
                    <a:pt x="104508" y="167855"/>
                  </a:lnTo>
                  <a:lnTo>
                    <a:pt x="107772" y="165100"/>
                  </a:lnTo>
                  <a:lnTo>
                    <a:pt x="111366" y="165214"/>
                  </a:lnTo>
                  <a:lnTo>
                    <a:pt x="114274" y="168516"/>
                  </a:lnTo>
                  <a:lnTo>
                    <a:pt x="114274" y="162179"/>
                  </a:lnTo>
                  <a:lnTo>
                    <a:pt x="113322" y="162179"/>
                  </a:lnTo>
                  <a:lnTo>
                    <a:pt x="19570" y="0"/>
                  </a:lnTo>
                  <a:lnTo>
                    <a:pt x="2692" y="0"/>
                  </a:lnTo>
                  <a:lnTo>
                    <a:pt x="100723" y="169989"/>
                  </a:lnTo>
                  <a:lnTo>
                    <a:pt x="0" y="344690"/>
                  </a:lnTo>
                  <a:lnTo>
                    <a:pt x="12204" y="352158"/>
                  </a:lnTo>
                  <a:lnTo>
                    <a:pt x="14732" y="348018"/>
                  </a:lnTo>
                  <a:lnTo>
                    <a:pt x="17259" y="344068"/>
                  </a:lnTo>
                  <a:lnTo>
                    <a:pt x="62979" y="265074"/>
                  </a:lnTo>
                  <a:lnTo>
                    <a:pt x="84556" y="227545"/>
                  </a:lnTo>
                  <a:lnTo>
                    <a:pt x="105956" y="189915"/>
                  </a:lnTo>
                  <a:lnTo>
                    <a:pt x="110172" y="183857"/>
                  </a:lnTo>
                  <a:lnTo>
                    <a:pt x="115023" y="179870"/>
                  </a:lnTo>
                  <a:lnTo>
                    <a:pt x="120904" y="177698"/>
                  </a:lnTo>
                  <a:lnTo>
                    <a:pt x="127012" y="177190"/>
                  </a:lnTo>
                  <a:lnTo>
                    <a:pt x="128231" y="177088"/>
                  </a:lnTo>
                  <a:lnTo>
                    <a:pt x="213423" y="177431"/>
                  </a:lnTo>
                  <a:lnTo>
                    <a:pt x="315125" y="177355"/>
                  </a:lnTo>
                  <a:lnTo>
                    <a:pt x="315125" y="177088"/>
                  </a:lnTo>
                  <a:lnTo>
                    <a:pt x="315125" y="165100"/>
                  </a:lnTo>
                  <a:lnTo>
                    <a:pt x="315125" y="162179"/>
                  </a:lnTo>
                  <a:close/>
                </a:path>
                <a:path w="363854" h="603250">
                  <a:moveTo>
                    <a:pt x="363550" y="246164"/>
                  </a:moveTo>
                  <a:lnTo>
                    <a:pt x="351193" y="238912"/>
                  </a:lnTo>
                  <a:lnTo>
                    <a:pt x="348576" y="243205"/>
                  </a:lnTo>
                  <a:lnTo>
                    <a:pt x="346049" y="247167"/>
                  </a:lnTo>
                  <a:lnTo>
                    <a:pt x="301320" y="324269"/>
                  </a:lnTo>
                  <a:lnTo>
                    <a:pt x="280301" y="360883"/>
                  </a:lnTo>
                  <a:lnTo>
                    <a:pt x="259626" y="397687"/>
                  </a:lnTo>
                  <a:lnTo>
                    <a:pt x="259384" y="398043"/>
                  </a:lnTo>
                  <a:lnTo>
                    <a:pt x="259384" y="419188"/>
                  </a:lnTo>
                  <a:lnTo>
                    <a:pt x="258851" y="422833"/>
                  </a:lnTo>
                  <a:lnTo>
                    <a:pt x="255663" y="425589"/>
                  </a:lnTo>
                  <a:lnTo>
                    <a:pt x="253860" y="425488"/>
                  </a:lnTo>
                  <a:lnTo>
                    <a:pt x="252133" y="425424"/>
                  </a:lnTo>
                  <a:lnTo>
                    <a:pt x="249339" y="422236"/>
                  </a:lnTo>
                  <a:lnTo>
                    <a:pt x="249262" y="418528"/>
                  </a:lnTo>
                  <a:lnTo>
                    <a:pt x="252120" y="416648"/>
                  </a:lnTo>
                  <a:lnTo>
                    <a:pt x="254431" y="413956"/>
                  </a:lnTo>
                  <a:lnTo>
                    <a:pt x="254584" y="413778"/>
                  </a:lnTo>
                  <a:lnTo>
                    <a:pt x="256717" y="416966"/>
                  </a:lnTo>
                  <a:lnTo>
                    <a:pt x="259384" y="419188"/>
                  </a:lnTo>
                  <a:lnTo>
                    <a:pt x="259384" y="398043"/>
                  </a:lnTo>
                  <a:lnTo>
                    <a:pt x="254088" y="405638"/>
                  </a:lnTo>
                  <a:lnTo>
                    <a:pt x="247726" y="410679"/>
                  </a:lnTo>
                  <a:lnTo>
                    <a:pt x="240080" y="413308"/>
                  </a:lnTo>
                  <a:lnTo>
                    <a:pt x="230682" y="413956"/>
                  </a:lnTo>
                  <a:lnTo>
                    <a:pt x="159702" y="413473"/>
                  </a:lnTo>
                  <a:lnTo>
                    <a:pt x="50596" y="414007"/>
                  </a:lnTo>
                  <a:lnTo>
                    <a:pt x="49390" y="414947"/>
                  </a:lnTo>
                  <a:lnTo>
                    <a:pt x="48183" y="415480"/>
                  </a:lnTo>
                  <a:lnTo>
                    <a:pt x="48183" y="428078"/>
                  </a:lnTo>
                  <a:lnTo>
                    <a:pt x="149707" y="428155"/>
                  </a:lnTo>
                  <a:lnTo>
                    <a:pt x="236816" y="427837"/>
                  </a:lnTo>
                  <a:lnTo>
                    <a:pt x="243014" y="428396"/>
                  </a:lnTo>
                  <a:lnTo>
                    <a:pt x="248843" y="430682"/>
                  </a:lnTo>
                  <a:lnTo>
                    <a:pt x="253568" y="434771"/>
                  </a:lnTo>
                  <a:lnTo>
                    <a:pt x="257683" y="440766"/>
                  </a:lnTo>
                  <a:lnTo>
                    <a:pt x="278028" y="476554"/>
                  </a:lnTo>
                  <a:lnTo>
                    <a:pt x="343509" y="589991"/>
                  </a:lnTo>
                  <a:lnTo>
                    <a:pt x="347332" y="596455"/>
                  </a:lnTo>
                  <a:lnTo>
                    <a:pt x="351231" y="603110"/>
                  </a:lnTo>
                  <a:lnTo>
                    <a:pt x="363334" y="594918"/>
                  </a:lnTo>
                  <a:lnTo>
                    <a:pt x="266915" y="427723"/>
                  </a:lnTo>
                  <a:lnTo>
                    <a:pt x="265684" y="425589"/>
                  </a:lnTo>
                  <a:lnTo>
                    <a:pt x="262864" y="420700"/>
                  </a:lnTo>
                  <a:lnTo>
                    <a:pt x="266852" y="413778"/>
                  </a:lnTo>
                  <a:lnTo>
                    <a:pt x="363550"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object 24">
              <a:extLst>
                <a:ext uri="{FF2B5EF4-FFF2-40B4-BE49-F238E27FC236}">
                  <a16:creationId xmlns:a16="http://schemas.microsoft.com/office/drawing/2014/main" id="{BF2AC67A-F4E4-4B7F-9099-D2EDF824332D}"/>
                </a:ext>
              </a:extLst>
            </p:cNvPr>
            <p:cNvSpPr/>
            <p:nvPr/>
          </p:nvSpPr>
          <p:spPr>
            <a:xfrm>
              <a:off x="11494682" y="6284230"/>
              <a:ext cx="316230" cy="364490"/>
            </a:xfrm>
            <a:custGeom>
              <a:avLst/>
              <a:gdLst/>
              <a:ahLst/>
              <a:cxnLst/>
              <a:rect l="l" t="t" r="r" b="b"/>
              <a:pathLst>
                <a:path w="316229" h="364490">
                  <a:moveTo>
                    <a:pt x="12522" y="0"/>
                  </a:moveTo>
                  <a:lnTo>
                    <a:pt x="0" y="7607"/>
                  </a:lnTo>
                  <a:lnTo>
                    <a:pt x="100634" y="182067"/>
                  </a:lnTo>
                  <a:lnTo>
                    <a:pt x="127"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43" y="184213"/>
                  </a:lnTo>
                  <a:lnTo>
                    <a:pt x="104457" y="180530"/>
                  </a:lnTo>
                  <a:lnTo>
                    <a:pt x="107226" y="177418"/>
                  </a:lnTo>
                  <a:lnTo>
                    <a:pt x="110718" y="177114"/>
                  </a:lnTo>
                  <a:lnTo>
                    <a:pt x="315105" y="177114"/>
                  </a:lnTo>
                  <a:lnTo>
                    <a:pt x="315001" y="175272"/>
                  </a:lnTo>
                  <a:lnTo>
                    <a:pt x="117259" y="175272"/>
                  </a:lnTo>
                  <a:lnTo>
                    <a:pt x="111671" y="172338"/>
                  </a:lnTo>
                  <a:lnTo>
                    <a:pt x="106807" y="163728"/>
                  </a:lnTo>
                  <a:lnTo>
                    <a:pt x="86448" y="127965"/>
                  </a:lnTo>
                  <a:lnTo>
                    <a:pt x="20739" y="14109"/>
                  </a:lnTo>
                  <a:lnTo>
                    <a:pt x="16700" y="7213"/>
                  </a:lnTo>
                  <a:lnTo>
                    <a:pt x="12522" y="0"/>
                  </a:lnTo>
                  <a:close/>
                </a:path>
                <a:path w="316229" h="364490">
                  <a:moveTo>
                    <a:pt x="312096" y="189077"/>
                  </a:moveTo>
                  <a:lnTo>
                    <a:pt x="129590" y="189077"/>
                  </a:lnTo>
                  <a:lnTo>
                    <a:pt x="219017" y="189501"/>
                  </a:lnTo>
                  <a:lnTo>
                    <a:pt x="310692" y="189382"/>
                  </a:lnTo>
                  <a:lnTo>
                    <a:pt x="312096" y="189077"/>
                  </a:lnTo>
                  <a:close/>
                </a:path>
                <a:path w="316229" h="364490">
                  <a:moveTo>
                    <a:pt x="315105" y="177114"/>
                  </a:moveTo>
                  <a:lnTo>
                    <a:pt x="110718" y="177114"/>
                  </a:lnTo>
                  <a:lnTo>
                    <a:pt x="113957" y="179946"/>
                  </a:lnTo>
                  <a:lnTo>
                    <a:pt x="114452" y="183591"/>
                  </a:lnTo>
                  <a:lnTo>
                    <a:pt x="111823" y="185800"/>
                  </a:lnTo>
                  <a:lnTo>
                    <a:pt x="109728" y="188937"/>
                  </a:lnTo>
                  <a:lnTo>
                    <a:pt x="312739" y="188937"/>
                  </a:lnTo>
                  <a:lnTo>
                    <a:pt x="312915" y="188899"/>
                  </a:lnTo>
                  <a:lnTo>
                    <a:pt x="315747" y="188569"/>
                  </a:lnTo>
                  <a:lnTo>
                    <a:pt x="315105" y="177114"/>
                  </a:lnTo>
                  <a:close/>
                </a:path>
                <a:path w="316229" h="364490">
                  <a:moveTo>
                    <a:pt x="212110" y="174936"/>
                  </a:moveTo>
                  <a:lnTo>
                    <a:pt x="117259" y="175272"/>
                  </a:lnTo>
                  <a:lnTo>
                    <a:pt x="315001" y="175272"/>
                  </a:lnTo>
                  <a:lnTo>
                    <a:pt x="314985" y="174980"/>
                  </a:lnTo>
                  <a:lnTo>
                    <a:pt x="212110"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object 25">
              <a:extLst>
                <a:ext uri="{FF2B5EF4-FFF2-40B4-BE49-F238E27FC236}">
                  <a16:creationId xmlns:a16="http://schemas.microsoft.com/office/drawing/2014/main" id="{361E78EA-EF1E-433D-A66E-46A1F9A89487}"/>
                </a:ext>
              </a:extLst>
            </p:cNvPr>
            <p:cNvSpPr/>
            <p:nvPr/>
          </p:nvSpPr>
          <p:spPr>
            <a:xfrm>
              <a:off x="10625397"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81" y="274521"/>
                  </a:lnTo>
                  <a:lnTo>
                    <a:pt x="84881" y="238837"/>
                  </a:lnTo>
                  <a:lnTo>
                    <a:pt x="105168" y="203034"/>
                  </a:lnTo>
                  <a:lnTo>
                    <a:pt x="109778" y="196421"/>
                  </a:lnTo>
                  <a:lnTo>
                    <a:pt x="115098" y="192084"/>
                  </a:lnTo>
                  <a:lnTo>
                    <a:pt x="121568" y="189733"/>
                  </a:lnTo>
                  <a:lnTo>
                    <a:pt x="129628" y="189077"/>
                  </a:lnTo>
                  <a:lnTo>
                    <a:pt x="312085" y="189077"/>
                  </a:lnTo>
                  <a:lnTo>
                    <a:pt x="312940" y="188887"/>
                  </a:lnTo>
                  <a:lnTo>
                    <a:pt x="315709" y="188544"/>
                  </a:lnTo>
                  <a:lnTo>
                    <a:pt x="315596" y="186918"/>
                  </a:lnTo>
                  <a:lnTo>
                    <a:pt x="111391" y="186918"/>
                  </a:lnTo>
                  <a:lnTo>
                    <a:pt x="107657" y="186816"/>
                  </a:lnTo>
                  <a:lnTo>
                    <a:pt x="105816" y="184010"/>
                  </a:lnTo>
                  <a:lnTo>
                    <a:pt x="103962" y="182397"/>
                  </a:lnTo>
                  <a:lnTo>
                    <a:pt x="105600" y="180555"/>
                  </a:lnTo>
                  <a:lnTo>
                    <a:pt x="107073" y="177520"/>
                  </a:lnTo>
                  <a:lnTo>
                    <a:pt x="110744"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55" y="189501"/>
                  </a:lnTo>
                  <a:lnTo>
                    <a:pt x="310718" y="189382"/>
                  </a:lnTo>
                  <a:lnTo>
                    <a:pt x="312085" y="189077"/>
                  </a:lnTo>
                  <a:close/>
                </a:path>
                <a:path w="316229" h="364490">
                  <a:moveTo>
                    <a:pt x="314939" y="176923"/>
                  </a:moveTo>
                  <a:lnTo>
                    <a:pt x="110744" y="176923"/>
                  </a:lnTo>
                  <a:lnTo>
                    <a:pt x="113004" y="179539"/>
                  </a:lnTo>
                  <a:lnTo>
                    <a:pt x="116230" y="181673"/>
                  </a:lnTo>
                  <a:lnTo>
                    <a:pt x="113296" y="184124"/>
                  </a:lnTo>
                  <a:lnTo>
                    <a:pt x="111391" y="186918"/>
                  </a:lnTo>
                  <a:lnTo>
                    <a:pt x="315596"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34" name="object 26">
              <a:extLst>
                <a:ext uri="{FF2B5EF4-FFF2-40B4-BE49-F238E27FC236}">
                  <a16:creationId xmlns:a16="http://schemas.microsoft.com/office/drawing/2014/main" id="{E161D2BF-36ED-43AD-995E-AC9E63F3019A}"/>
                </a:ext>
              </a:extLst>
            </p:cNvPr>
            <p:cNvPicPr/>
            <p:nvPr/>
          </p:nvPicPr>
          <p:blipFill>
            <a:blip r:embed="rId5" cstate="email">
              <a:extLst>
                <a:ext uri="{28A0092B-C50C-407E-A947-70E740481C1C}">
                  <a14:useLocalDpi xmlns:a14="http://schemas.microsoft.com/office/drawing/2010/main"/>
                </a:ext>
              </a:extLst>
            </a:blip>
            <a:stretch>
              <a:fillRect/>
            </a:stretch>
          </p:blipFill>
          <p:spPr>
            <a:xfrm>
              <a:off x="11977750" y="6426968"/>
              <a:ext cx="220345" cy="78718"/>
            </a:xfrm>
            <a:prstGeom prst="rect">
              <a:avLst/>
            </a:prstGeom>
          </p:spPr>
        </p:pic>
        <p:sp>
          <p:nvSpPr>
            <p:cNvPr id="35" name="object 27">
              <a:extLst>
                <a:ext uri="{FF2B5EF4-FFF2-40B4-BE49-F238E27FC236}">
                  <a16:creationId xmlns:a16="http://schemas.microsoft.com/office/drawing/2014/main" id="{F5957D5D-71A1-4932-AC80-5180D49769A1}"/>
                </a:ext>
              </a:extLst>
            </p:cNvPr>
            <p:cNvSpPr/>
            <p:nvPr/>
          </p:nvSpPr>
          <p:spPr>
            <a:xfrm>
              <a:off x="6278014" y="6785358"/>
              <a:ext cx="55244" cy="73025"/>
            </a:xfrm>
            <a:custGeom>
              <a:avLst/>
              <a:gdLst/>
              <a:ahLst/>
              <a:cxnLst/>
              <a:rect l="l" t="t" r="r" b="b"/>
              <a:pathLst>
                <a:path w="55245" h="73025">
                  <a:moveTo>
                    <a:pt x="12395" y="0"/>
                  </a:moveTo>
                  <a:lnTo>
                    <a:pt x="8432" y="2489"/>
                  </a:lnTo>
                  <a:lnTo>
                    <a:pt x="1905" y="4597"/>
                  </a:lnTo>
                  <a:lnTo>
                    <a:pt x="1905" y="6604"/>
                  </a:lnTo>
                  <a:lnTo>
                    <a:pt x="0" y="7810"/>
                  </a:lnTo>
                  <a:lnTo>
                    <a:pt x="1905" y="11125"/>
                  </a:lnTo>
                  <a:lnTo>
                    <a:pt x="1905" y="15963"/>
                  </a:lnTo>
                  <a:lnTo>
                    <a:pt x="4813" y="19367"/>
                  </a:lnTo>
                  <a:lnTo>
                    <a:pt x="8102" y="22529"/>
                  </a:lnTo>
                  <a:lnTo>
                    <a:pt x="10591" y="26174"/>
                  </a:lnTo>
                  <a:lnTo>
                    <a:pt x="37393" y="72641"/>
                  </a:lnTo>
                  <a:lnTo>
                    <a:pt x="54806" y="72641"/>
                  </a:lnTo>
                  <a:lnTo>
                    <a:pt x="18453" y="9575"/>
                  </a:lnTo>
                  <a:lnTo>
                    <a:pt x="13119" y="977"/>
                  </a:lnTo>
                  <a:lnTo>
                    <a:pt x="1239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36" name="object 28">
              <a:extLst>
                <a:ext uri="{FF2B5EF4-FFF2-40B4-BE49-F238E27FC236}">
                  <a16:creationId xmlns:a16="http://schemas.microsoft.com/office/drawing/2014/main" id="{D81C72CD-4A7C-4386-B28E-03581E1877C2}"/>
                </a:ext>
              </a:extLst>
            </p:cNvPr>
            <p:cNvPicPr/>
            <p:nvPr/>
          </p:nvPicPr>
          <p:blipFill>
            <a:blip r:embed="rId6" cstate="email">
              <a:extLst>
                <a:ext uri="{28A0092B-C50C-407E-A947-70E740481C1C}">
                  <a14:useLocalDpi xmlns:a14="http://schemas.microsoft.com/office/drawing/2010/main"/>
                </a:ext>
              </a:extLst>
            </a:blip>
            <a:stretch>
              <a:fillRect/>
            </a:stretch>
          </p:blipFill>
          <p:spPr>
            <a:xfrm>
              <a:off x="6278052" y="6045593"/>
              <a:ext cx="71655" cy="101199"/>
            </a:xfrm>
            <a:prstGeom prst="rect">
              <a:avLst/>
            </a:prstGeom>
          </p:spPr>
        </p:pic>
        <p:sp>
          <p:nvSpPr>
            <p:cNvPr id="37" name="object 29">
              <a:extLst>
                <a:ext uri="{FF2B5EF4-FFF2-40B4-BE49-F238E27FC236}">
                  <a16:creationId xmlns:a16="http://schemas.microsoft.com/office/drawing/2014/main" id="{00901795-53B1-4446-A59C-1902E42C5DA5}"/>
                </a:ext>
              </a:extLst>
            </p:cNvPr>
            <p:cNvSpPr/>
            <p:nvPr/>
          </p:nvSpPr>
          <p:spPr>
            <a:xfrm>
              <a:off x="6278120" y="6284394"/>
              <a:ext cx="316230" cy="364490"/>
            </a:xfrm>
            <a:custGeom>
              <a:avLst/>
              <a:gdLst/>
              <a:ahLst/>
              <a:cxnLst/>
              <a:rect l="l" t="t" r="r" b="b"/>
              <a:pathLst>
                <a:path w="316229" h="364490">
                  <a:moveTo>
                    <a:pt x="12128" y="0"/>
                  </a:moveTo>
                  <a:lnTo>
                    <a:pt x="7899" y="2641"/>
                  </a:lnTo>
                  <a:lnTo>
                    <a:pt x="1803" y="5524"/>
                  </a:lnTo>
                  <a:lnTo>
                    <a:pt x="1803" y="6451"/>
                  </a:lnTo>
                  <a:lnTo>
                    <a:pt x="25" y="7569"/>
                  </a:lnTo>
                  <a:lnTo>
                    <a:pt x="1803" y="10642"/>
                  </a:lnTo>
                  <a:lnTo>
                    <a:pt x="1803" y="16903"/>
                  </a:lnTo>
                  <a:lnTo>
                    <a:pt x="99199" y="179501"/>
                  </a:lnTo>
                  <a:lnTo>
                    <a:pt x="100380" y="181838"/>
                  </a:lnTo>
                  <a:lnTo>
                    <a:pt x="99889" y="183108"/>
                  </a:lnTo>
                  <a:lnTo>
                    <a:pt x="8572" y="341477"/>
                  </a:lnTo>
                  <a:lnTo>
                    <a:pt x="6553" y="344233"/>
                  </a:lnTo>
                  <a:lnTo>
                    <a:pt x="4051" y="346697"/>
                  </a:lnTo>
                  <a:lnTo>
                    <a:pt x="1803" y="349300"/>
                  </a:lnTo>
                  <a:lnTo>
                    <a:pt x="1803" y="353212"/>
                  </a:lnTo>
                  <a:lnTo>
                    <a:pt x="0" y="356336"/>
                  </a:lnTo>
                  <a:lnTo>
                    <a:pt x="1803" y="357454"/>
                  </a:lnTo>
                  <a:lnTo>
                    <a:pt x="1803" y="357835"/>
                  </a:lnTo>
                  <a:lnTo>
                    <a:pt x="5765" y="359905"/>
                  </a:lnTo>
                  <a:lnTo>
                    <a:pt x="12255" y="363905"/>
                  </a:lnTo>
                  <a:lnTo>
                    <a:pt x="12534" y="363448"/>
                  </a:lnTo>
                  <a:lnTo>
                    <a:pt x="12998" y="363448"/>
                  </a:lnTo>
                  <a:lnTo>
                    <a:pt x="15443" y="359422"/>
                  </a:lnTo>
                  <a:lnTo>
                    <a:pt x="17970" y="355447"/>
                  </a:lnTo>
                  <a:lnTo>
                    <a:pt x="86319" y="237067"/>
                  </a:lnTo>
                  <a:lnTo>
                    <a:pt x="108178" y="198881"/>
                  </a:lnTo>
                  <a:lnTo>
                    <a:pt x="112166" y="191858"/>
                  </a:lnTo>
                  <a:lnTo>
                    <a:pt x="116662" y="188836"/>
                  </a:lnTo>
                  <a:lnTo>
                    <a:pt x="312758" y="188836"/>
                  </a:lnTo>
                  <a:lnTo>
                    <a:pt x="313829" y="188506"/>
                  </a:lnTo>
                  <a:lnTo>
                    <a:pt x="315709" y="188175"/>
                  </a:lnTo>
                  <a:lnTo>
                    <a:pt x="315709" y="186626"/>
                  </a:lnTo>
                  <a:lnTo>
                    <a:pt x="109092" y="186626"/>
                  </a:lnTo>
                  <a:lnTo>
                    <a:pt x="108026" y="186474"/>
                  </a:lnTo>
                  <a:lnTo>
                    <a:pt x="106908" y="185521"/>
                  </a:lnTo>
                  <a:lnTo>
                    <a:pt x="105606" y="184226"/>
                  </a:lnTo>
                  <a:lnTo>
                    <a:pt x="104914" y="183337"/>
                  </a:lnTo>
                  <a:lnTo>
                    <a:pt x="104355" y="182333"/>
                  </a:lnTo>
                  <a:lnTo>
                    <a:pt x="104446" y="180809"/>
                  </a:lnTo>
                  <a:lnTo>
                    <a:pt x="104788" y="180263"/>
                  </a:lnTo>
                  <a:lnTo>
                    <a:pt x="105181" y="179743"/>
                  </a:lnTo>
                  <a:lnTo>
                    <a:pt x="107162" y="178193"/>
                  </a:lnTo>
                  <a:lnTo>
                    <a:pt x="108712" y="176860"/>
                  </a:lnTo>
                  <a:lnTo>
                    <a:pt x="315709" y="176860"/>
                  </a:lnTo>
                  <a:lnTo>
                    <a:pt x="315709" y="175171"/>
                  </a:lnTo>
                  <a:lnTo>
                    <a:pt x="117843" y="175171"/>
                  </a:lnTo>
                  <a:lnTo>
                    <a:pt x="112014" y="172021"/>
                  </a:lnTo>
                  <a:lnTo>
                    <a:pt x="85119" y="124806"/>
                  </a:lnTo>
                  <a:lnTo>
                    <a:pt x="17043" y="6934"/>
                  </a:lnTo>
                  <a:lnTo>
                    <a:pt x="14668" y="3543"/>
                  </a:lnTo>
                  <a:lnTo>
                    <a:pt x="12714" y="495"/>
                  </a:lnTo>
                  <a:lnTo>
                    <a:pt x="12433" y="495"/>
                  </a:lnTo>
                  <a:lnTo>
                    <a:pt x="12128" y="0"/>
                  </a:lnTo>
                  <a:close/>
                </a:path>
                <a:path w="316229" h="364490">
                  <a:moveTo>
                    <a:pt x="12998" y="363448"/>
                  </a:moveTo>
                  <a:lnTo>
                    <a:pt x="12534" y="363448"/>
                  </a:lnTo>
                  <a:lnTo>
                    <a:pt x="12890" y="363626"/>
                  </a:lnTo>
                  <a:lnTo>
                    <a:pt x="12998" y="363448"/>
                  </a:lnTo>
                  <a:close/>
                </a:path>
                <a:path w="316229" h="364490">
                  <a:moveTo>
                    <a:pt x="312758" y="188836"/>
                  </a:moveTo>
                  <a:lnTo>
                    <a:pt x="116662" y="188836"/>
                  </a:lnTo>
                  <a:lnTo>
                    <a:pt x="131877" y="189213"/>
                  </a:lnTo>
                  <a:lnTo>
                    <a:pt x="145947" y="189346"/>
                  </a:lnTo>
                  <a:lnTo>
                    <a:pt x="311645" y="189179"/>
                  </a:lnTo>
                  <a:lnTo>
                    <a:pt x="312758" y="188836"/>
                  </a:lnTo>
                  <a:close/>
                </a:path>
                <a:path w="316229" h="364490">
                  <a:moveTo>
                    <a:pt x="315709" y="176860"/>
                  </a:moveTo>
                  <a:lnTo>
                    <a:pt x="108712" y="176860"/>
                  </a:lnTo>
                  <a:lnTo>
                    <a:pt x="111467" y="177253"/>
                  </a:lnTo>
                  <a:lnTo>
                    <a:pt x="112661" y="179120"/>
                  </a:lnTo>
                  <a:lnTo>
                    <a:pt x="113880" y="180809"/>
                  </a:lnTo>
                  <a:lnTo>
                    <a:pt x="114013" y="181114"/>
                  </a:lnTo>
                  <a:lnTo>
                    <a:pt x="114126" y="182333"/>
                  </a:lnTo>
                  <a:lnTo>
                    <a:pt x="114007" y="183108"/>
                  </a:lnTo>
                  <a:lnTo>
                    <a:pt x="109092" y="186626"/>
                  </a:lnTo>
                  <a:lnTo>
                    <a:pt x="315709" y="186626"/>
                  </a:lnTo>
                  <a:lnTo>
                    <a:pt x="315709" y="176860"/>
                  </a:lnTo>
                  <a:close/>
                </a:path>
                <a:path w="316229" h="364490">
                  <a:moveTo>
                    <a:pt x="213271" y="174751"/>
                  </a:moveTo>
                  <a:lnTo>
                    <a:pt x="117843" y="175171"/>
                  </a:lnTo>
                  <a:lnTo>
                    <a:pt x="315709" y="175171"/>
                  </a:lnTo>
                  <a:lnTo>
                    <a:pt x="315709" y="174815"/>
                  </a:lnTo>
                  <a:lnTo>
                    <a:pt x="213271" y="174751"/>
                  </a:lnTo>
                  <a:close/>
                </a:path>
                <a:path w="316229" h="364490">
                  <a:moveTo>
                    <a:pt x="12649" y="393"/>
                  </a:moveTo>
                  <a:lnTo>
                    <a:pt x="12433" y="495"/>
                  </a:lnTo>
                  <a:lnTo>
                    <a:pt x="12714" y="495"/>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object 30">
              <a:extLst>
                <a:ext uri="{FF2B5EF4-FFF2-40B4-BE49-F238E27FC236}">
                  <a16:creationId xmlns:a16="http://schemas.microsoft.com/office/drawing/2014/main" id="{BCFE0D47-A09D-422F-9A37-25AB02E42F3A}"/>
                </a:ext>
              </a:extLst>
            </p:cNvPr>
            <p:cNvSpPr/>
            <p:nvPr/>
          </p:nvSpPr>
          <p:spPr>
            <a:xfrm>
              <a:off x="10238858" y="6284508"/>
              <a:ext cx="315595" cy="364490"/>
            </a:xfrm>
            <a:custGeom>
              <a:avLst/>
              <a:gdLst/>
              <a:ahLst/>
              <a:cxnLst/>
              <a:rect l="l" t="t" r="r" b="b"/>
              <a:pathLst>
                <a:path w="315595" h="364490">
                  <a:moveTo>
                    <a:pt x="218743" y="188810"/>
                  </a:moveTo>
                  <a:lnTo>
                    <a:pt x="187413" y="188810"/>
                  </a:lnTo>
                  <a:lnTo>
                    <a:pt x="194820" y="189477"/>
                  </a:lnTo>
                  <a:lnTo>
                    <a:pt x="200653" y="191769"/>
                  </a:lnTo>
                  <a:lnTo>
                    <a:pt x="205391" y="195843"/>
                  </a:lnTo>
                  <a:lnTo>
                    <a:pt x="209511" y="201853"/>
                  </a:lnTo>
                  <a:lnTo>
                    <a:pt x="230023" y="237937"/>
                  </a:lnTo>
                  <a:lnTo>
                    <a:pt x="295782" y="351904"/>
                  </a:lnTo>
                  <a:lnTo>
                    <a:pt x="299427" y="357924"/>
                  </a:lnTo>
                  <a:lnTo>
                    <a:pt x="303110" y="364159"/>
                  </a:lnTo>
                  <a:lnTo>
                    <a:pt x="315163" y="356006"/>
                  </a:lnTo>
                  <a:lnTo>
                    <a:pt x="218743" y="188810"/>
                  </a:lnTo>
                  <a:close/>
                </a:path>
                <a:path w="315595" h="364490">
                  <a:moveTo>
                    <a:pt x="18567" y="189166"/>
                  </a:moveTo>
                  <a:lnTo>
                    <a:pt x="8737" y="189166"/>
                  </a:lnTo>
                  <a:lnTo>
                    <a:pt x="18567" y="190093"/>
                  </a:lnTo>
                  <a:lnTo>
                    <a:pt x="18567" y="189166"/>
                  </a:lnTo>
                  <a:close/>
                </a:path>
                <a:path w="315595" h="364490">
                  <a:moveTo>
                    <a:pt x="101" y="174624"/>
                  </a:moveTo>
                  <a:lnTo>
                    <a:pt x="0" y="189166"/>
                  </a:lnTo>
                  <a:lnTo>
                    <a:pt x="102985" y="189231"/>
                  </a:lnTo>
                  <a:lnTo>
                    <a:pt x="218743" y="188810"/>
                  </a:lnTo>
                  <a:lnTo>
                    <a:pt x="217623" y="186867"/>
                  </a:lnTo>
                  <a:lnTo>
                    <a:pt x="207543" y="186867"/>
                  </a:lnTo>
                  <a:lnTo>
                    <a:pt x="203873" y="186334"/>
                  </a:lnTo>
                  <a:lnTo>
                    <a:pt x="202399" y="183273"/>
                  </a:lnTo>
                  <a:lnTo>
                    <a:pt x="200774" y="181432"/>
                  </a:lnTo>
                  <a:lnTo>
                    <a:pt x="202641" y="179793"/>
                  </a:lnTo>
                  <a:lnTo>
                    <a:pt x="204482" y="176923"/>
                  </a:lnTo>
                  <a:lnTo>
                    <a:pt x="208229" y="176872"/>
                  </a:lnTo>
                  <a:lnTo>
                    <a:pt x="217528" y="176872"/>
                  </a:lnTo>
                  <a:lnTo>
                    <a:pt x="218583" y="175044"/>
                  </a:lnTo>
                  <a:lnTo>
                    <a:pt x="6286" y="175044"/>
                  </a:lnTo>
                  <a:lnTo>
                    <a:pt x="101" y="174624"/>
                  </a:lnTo>
                  <a:close/>
                </a:path>
                <a:path w="315595" h="364490">
                  <a:moveTo>
                    <a:pt x="217528" y="176872"/>
                  </a:moveTo>
                  <a:lnTo>
                    <a:pt x="208229" y="176872"/>
                  </a:lnTo>
                  <a:lnTo>
                    <a:pt x="210108" y="179730"/>
                  </a:lnTo>
                  <a:lnTo>
                    <a:pt x="213017" y="182206"/>
                  </a:lnTo>
                  <a:lnTo>
                    <a:pt x="209791" y="184302"/>
                  </a:lnTo>
                  <a:lnTo>
                    <a:pt x="207543" y="186867"/>
                  </a:lnTo>
                  <a:lnTo>
                    <a:pt x="217623" y="186867"/>
                  </a:lnTo>
                  <a:lnTo>
                    <a:pt x="214693" y="181787"/>
                  </a:lnTo>
                  <a:lnTo>
                    <a:pt x="217528" y="176872"/>
                  </a:lnTo>
                  <a:close/>
                </a:path>
                <a:path w="315595" h="364490">
                  <a:moveTo>
                    <a:pt x="127846" y="174550"/>
                  </a:moveTo>
                  <a:lnTo>
                    <a:pt x="6286" y="175044"/>
                  </a:lnTo>
                  <a:lnTo>
                    <a:pt x="218583" y="175044"/>
                  </a:lnTo>
                  <a:lnTo>
                    <a:pt x="183895" y="174993"/>
                  </a:lnTo>
                  <a:lnTo>
                    <a:pt x="155876" y="174614"/>
                  </a:lnTo>
                  <a:lnTo>
                    <a:pt x="127846" y="174550"/>
                  </a:lnTo>
                  <a:close/>
                </a:path>
                <a:path w="315595" h="364490">
                  <a:moveTo>
                    <a:pt x="303009" y="0"/>
                  </a:moveTo>
                  <a:lnTo>
                    <a:pt x="300380" y="4305"/>
                  </a:lnTo>
                  <a:lnTo>
                    <a:pt x="297865" y="8267"/>
                  </a:lnTo>
                  <a:lnTo>
                    <a:pt x="252817" y="85993"/>
                  </a:lnTo>
                  <a:lnTo>
                    <a:pt x="231606" y="122906"/>
                  </a:lnTo>
                  <a:lnTo>
                    <a:pt x="210680" y="159981"/>
                  </a:lnTo>
                  <a:lnTo>
                    <a:pt x="205554" y="167279"/>
                  </a:lnTo>
                  <a:lnTo>
                    <a:pt x="199655" y="171959"/>
                  </a:lnTo>
                  <a:lnTo>
                    <a:pt x="192572" y="174403"/>
                  </a:lnTo>
                  <a:lnTo>
                    <a:pt x="183895" y="174993"/>
                  </a:lnTo>
                  <a:lnTo>
                    <a:pt x="218612" y="174993"/>
                  </a:lnTo>
                  <a:lnTo>
                    <a:pt x="315366" y="7251"/>
                  </a:lnTo>
                  <a:lnTo>
                    <a:pt x="30300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object 31">
              <a:extLst>
                <a:ext uri="{FF2B5EF4-FFF2-40B4-BE49-F238E27FC236}">
                  <a16:creationId xmlns:a16="http://schemas.microsoft.com/office/drawing/2014/main" id="{243EB99F-EFDB-467B-A531-2A1F4578B44D}"/>
                </a:ext>
              </a:extLst>
            </p:cNvPr>
            <p:cNvSpPr/>
            <p:nvPr/>
          </p:nvSpPr>
          <p:spPr>
            <a:xfrm>
              <a:off x="9630500" y="6785802"/>
              <a:ext cx="55244" cy="72390"/>
            </a:xfrm>
            <a:custGeom>
              <a:avLst/>
              <a:gdLst/>
              <a:ahLst/>
              <a:cxnLst/>
              <a:rect l="l" t="t" r="r" b="b"/>
              <a:pathLst>
                <a:path w="55245" h="72390">
                  <a:moveTo>
                    <a:pt x="42032" y="0"/>
                  </a:moveTo>
                  <a:lnTo>
                    <a:pt x="39315" y="4533"/>
                  </a:lnTo>
                  <a:lnTo>
                    <a:pt x="36584" y="8940"/>
                  </a:lnTo>
                  <a:lnTo>
                    <a:pt x="0" y="72196"/>
                  </a:lnTo>
                  <a:lnTo>
                    <a:pt x="17057" y="72196"/>
                  </a:lnTo>
                  <a:lnTo>
                    <a:pt x="54643" y="7023"/>
                  </a:lnTo>
                  <a:lnTo>
                    <a:pt x="4203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object 32">
              <a:extLst>
                <a:ext uri="{FF2B5EF4-FFF2-40B4-BE49-F238E27FC236}">
                  <a16:creationId xmlns:a16="http://schemas.microsoft.com/office/drawing/2014/main" id="{DF800991-D93A-4E17-BE5D-94F2774C90A3}"/>
                </a:ext>
              </a:extLst>
            </p:cNvPr>
            <p:cNvSpPr/>
            <p:nvPr/>
          </p:nvSpPr>
          <p:spPr>
            <a:xfrm>
              <a:off x="8886642" y="6785347"/>
              <a:ext cx="54610" cy="73025"/>
            </a:xfrm>
            <a:custGeom>
              <a:avLst/>
              <a:gdLst/>
              <a:ahLst/>
              <a:cxnLst/>
              <a:rect l="l" t="t" r="r" b="b"/>
              <a:pathLst>
                <a:path w="54609" h="73025">
                  <a:moveTo>
                    <a:pt x="12344" y="0"/>
                  </a:moveTo>
                  <a:lnTo>
                    <a:pt x="0" y="7874"/>
                  </a:lnTo>
                  <a:lnTo>
                    <a:pt x="37354" y="72652"/>
                  </a:lnTo>
                  <a:lnTo>
                    <a:pt x="54334" y="72652"/>
                  </a:lnTo>
                  <a:lnTo>
                    <a:pt x="1234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object 33">
              <a:extLst>
                <a:ext uri="{FF2B5EF4-FFF2-40B4-BE49-F238E27FC236}">
                  <a16:creationId xmlns:a16="http://schemas.microsoft.com/office/drawing/2014/main" id="{EE83E6EB-5B00-4227-92B8-24C6312C92C6}"/>
                </a:ext>
              </a:extLst>
            </p:cNvPr>
            <p:cNvSpPr/>
            <p:nvPr/>
          </p:nvSpPr>
          <p:spPr>
            <a:xfrm>
              <a:off x="8761201" y="6785800"/>
              <a:ext cx="54610" cy="72390"/>
            </a:xfrm>
            <a:custGeom>
              <a:avLst/>
              <a:gdLst/>
              <a:ahLst/>
              <a:cxnLst/>
              <a:rect l="l" t="t" r="r" b="b"/>
              <a:pathLst>
                <a:path w="54609" h="72390">
                  <a:moveTo>
                    <a:pt x="41741" y="0"/>
                  </a:moveTo>
                  <a:lnTo>
                    <a:pt x="0" y="72199"/>
                  </a:lnTo>
                  <a:lnTo>
                    <a:pt x="16990" y="72199"/>
                  </a:lnTo>
                  <a:lnTo>
                    <a:pt x="54453" y="7213"/>
                  </a:lnTo>
                  <a:lnTo>
                    <a:pt x="4174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object 34">
              <a:extLst>
                <a:ext uri="{FF2B5EF4-FFF2-40B4-BE49-F238E27FC236}">
                  <a16:creationId xmlns:a16="http://schemas.microsoft.com/office/drawing/2014/main" id="{D9D52506-BD42-41A7-AACE-6EB5F99A8978}"/>
                </a:ext>
              </a:extLst>
            </p:cNvPr>
            <p:cNvSpPr/>
            <p:nvPr/>
          </p:nvSpPr>
          <p:spPr>
            <a:xfrm>
              <a:off x="8017163" y="6785519"/>
              <a:ext cx="54610" cy="73025"/>
            </a:xfrm>
            <a:custGeom>
              <a:avLst/>
              <a:gdLst/>
              <a:ahLst/>
              <a:cxnLst/>
              <a:rect l="l" t="t" r="r" b="b"/>
              <a:pathLst>
                <a:path w="54609"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object 35">
              <a:extLst>
                <a:ext uri="{FF2B5EF4-FFF2-40B4-BE49-F238E27FC236}">
                  <a16:creationId xmlns:a16="http://schemas.microsoft.com/office/drawing/2014/main" id="{6E8914C4-69AF-4FFB-83A4-26AE6F4568D2}"/>
                </a:ext>
              </a:extLst>
            </p:cNvPr>
            <p:cNvSpPr/>
            <p:nvPr/>
          </p:nvSpPr>
          <p:spPr>
            <a:xfrm>
              <a:off x="7891866" y="6785782"/>
              <a:ext cx="54610" cy="72390"/>
            </a:xfrm>
            <a:custGeom>
              <a:avLst/>
              <a:gdLst/>
              <a:ahLst/>
              <a:cxnLst/>
              <a:rect l="l" t="t" r="r" b="b"/>
              <a:pathLst>
                <a:path w="54609" h="72390">
                  <a:moveTo>
                    <a:pt x="41917" y="0"/>
                  </a:moveTo>
                  <a:lnTo>
                    <a:pt x="39098" y="4699"/>
                  </a:lnTo>
                  <a:lnTo>
                    <a:pt x="36393" y="9105"/>
                  </a:lnTo>
                  <a:lnTo>
                    <a:pt x="33789" y="13589"/>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object 36">
              <a:extLst>
                <a:ext uri="{FF2B5EF4-FFF2-40B4-BE49-F238E27FC236}">
                  <a16:creationId xmlns:a16="http://schemas.microsoft.com/office/drawing/2014/main" id="{C92BEE23-CE29-4D2B-9644-9B49EE4FD124}"/>
                </a:ext>
              </a:extLst>
            </p:cNvPr>
            <p:cNvSpPr/>
            <p:nvPr/>
          </p:nvSpPr>
          <p:spPr>
            <a:xfrm>
              <a:off x="7147907" y="6785359"/>
              <a:ext cx="54610" cy="73025"/>
            </a:xfrm>
            <a:custGeom>
              <a:avLst/>
              <a:gdLst/>
              <a:ahLst/>
              <a:cxnLst/>
              <a:rect l="l" t="t" r="r" b="b"/>
              <a:pathLst>
                <a:path w="54609"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object 37">
              <a:extLst>
                <a:ext uri="{FF2B5EF4-FFF2-40B4-BE49-F238E27FC236}">
                  <a16:creationId xmlns:a16="http://schemas.microsoft.com/office/drawing/2014/main" id="{A96BD8C0-CEA9-46A5-8BEB-6F916CF4F64E}"/>
                </a:ext>
              </a:extLst>
            </p:cNvPr>
            <p:cNvSpPr/>
            <p:nvPr/>
          </p:nvSpPr>
          <p:spPr>
            <a:xfrm>
              <a:off x="7022458" y="6785442"/>
              <a:ext cx="54610" cy="73025"/>
            </a:xfrm>
            <a:custGeom>
              <a:avLst/>
              <a:gdLst/>
              <a:ahLst/>
              <a:cxnLst/>
              <a:rect l="l" t="t" r="r" b="b"/>
              <a:pathLst>
                <a:path w="54609" h="73025">
                  <a:moveTo>
                    <a:pt x="41946" y="0"/>
                  </a:moveTo>
                  <a:lnTo>
                    <a:pt x="0" y="72557"/>
                  </a:lnTo>
                  <a:lnTo>
                    <a:pt x="16989" y="72557"/>
                  </a:lnTo>
                  <a:lnTo>
                    <a:pt x="54392" y="7670"/>
                  </a:lnTo>
                  <a:lnTo>
                    <a:pt x="4194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object 38">
              <a:extLst>
                <a:ext uri="{FF2B5EF4-FFF2-40B4-BE49-F238E27FC236}">
                  <a16:creationId xmlns:a16="http://schemas.microsoft.com/office/drawing/2014/main" id="{BD11000D-E651-4C81-9F06-4F822AFF9B4E}"/>
                </a:ext>
              </a:extLst>
            </p:cNvPr>
            <p:cNvSpPr/>
            <p:nvPr/>
          </p:nvSpPr>
          <p:spPr>
            <a:xfrm>
              <a:off x="7005597"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47" name="object 39">
              <a:extLst>
                <a:ext uri="{FF2B5EF4-FFF2-40B4-BE49-F238E27FC236}">
                  <a16:creationId xmlns:a16="http://schemas.microsoft.com/office/drawing/2014/main" id="{712CCCA1-E2C6-46B2-88F9-99914478DBEE}"/>
                </a:ext>
              </a:extLst>
            </p:cNvPr>
            <p:cNvPicPr/>
            <p:nvPr/>
          </p:nvPicPr>
          <p:blipFill>
            <a:blip r:embed="rId4" cstate="email">
              <a:extLst>
                <a:ext uri="{28A0092B-C50C-407E-A947-70E740481C1C}">
                  <a14:useLocalDpi xmlns:a14="http://schemas.microsoft.com/office/drawing/2010/main"/>
                </a:ext>
              </a:extLst>
            </a:blip>
            <a:stretch>
              <a:fillRect/>
            </a:stretch>
          </p:blipFill>
          <p:spPr>
            <a:xfrm>
              <a:off x="7147817" y="6045593"/>
              <a:ext cx="71252" cy="101201"/>
            </a:xfrm>
            <a:prstGeom prst="rect">
              <a:avLst/>
            </a:prstGeom>
          </p:spPr>
        </p:pic>
        <p:sp>
          <p:nvSpPr>
            <p:cNvPr id="48" name="object 40">
              <a:extLst>
                <a:ext uri="{FF2B5EF4-FFF2-40B4-BE49-F238E27FC236}">
                  <a16:creationId xmlns:a16="http://schemas.microsoft.com/office/drawing/2014/main" id="{E446B275-A655-478E-A37F-CE44850298EC}"/>
                </a:ext>
              </a:extLst>
            </p:cNvPr>
            <p:cNvSpPr/>
            <p:nvPr/>
          </p:nvSpPr>
          <p:spPr>
            <a:xfrm>
              <a:off x="7874998" y="6045593"/>
              <a:ext cx="71755" cy="101600"/>
            </a:xfrm>
            <a:custGeom>
              <a:avLst/>
              <a:gdLst/>
              <a:ahLst/>
              <a:cxnLst/>
              <a:rect l="l" t="t" r="r" b="b"/>
              <a:pathLst>
                <a:path w="71754" h="101600">
                  <a:moveTo>
                    <a:pt x="17081" y="0"/>
                  </a:moveTo>
                  <a:lnTo>
                    <a:pt x="0" y="0"/>
                  </a:lnTo>
                  <a:lnTo>
                    <a:pt x="53644"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object 41">
              <a:extLst>
                <a:ext uri="{FF2B5EF4-FFF2-40B4-BE49-F238E27FC236}">
                  <a16:creationId xmlns:a16="http://schemas.microsoft.com/office/drawing/2014/main" id="{227E5332-361C-42E1-B5A8-3A7BF3201CB3}"/>
                </a:ext>
              </a:extLst>
            </p:cNvPr>
            <p:cNvSpPr/>
            <p:nvPr/>
          </p:nvSpPr>
          <p:spPr>
            <a:xfrm>
              <a:off x="8017271" y="6045593"/>
              <a:ext cx="71755" cy="101600"/>
            </a:xfrm>
            <a:custGeom>
              <a:avLst/>
              <a:gdLst/>
              <a:ahLst/>
              <a:cxnLst/>
              <a:rect l="l" t="t" r="r" b="b"/>
              <a:pathLst>
                <a:path w="71754" h="101600">
                  <a:moveTo>
                    <a:pt x="71177" y="0"/>
                  </a:moveTo>
                  <a:lnTo>
                    <a:pt x="54091" y="0"/>
                  </a:lnTo>
                  <a:lnTo>
                    <a:pt x="0" y="93833"/>
                  </a:lnTo>
                  <a:lnTo>
                    <a:pt x="12420" y="101174"/>
                  </a:lnTo>
                  <a:lnTo>
                    <a:pt x="20027" y="88538"/>
                  </a:lnTo>
                  <a:lnTo>
                    <a:pt x="7117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50" name="object 42">
              <a:extLst>
                <a:ext uri="{FF2B5EF4-FFF2-40B4-BE49-F238E27FC236}">
                  <a16:creationId xmlns:a16="http://schemas.microsoft.com/office/drawing/2014/main" id="{DEF408C4-D0C4-4B7C-A63F-7F843BE7AA42}"/>
                </a:ext>
              </a:extLst>
            </p:cNvPr>
            <p:cNvPicPr/>
            <p:nvPr/>
          </p:nvPicPr>
          <p:blipFill>
            <a:blip r:embed="rId7" cstate="email">
              <a:extLst>
                <a:ext uri="{28A0092B-C50C-407E-A947-70E740481C1C}">
                  <a14:useLocalDpi xmlns:a14="http://schemas.microsoft.com/office/drawing/2010/main"/>
                </a:ext>
              </a:extLst>
            </a:blip>
            <a:stretch>
              <a:fillRect/>
            </a:stretch>
          </p:blipFill>
          <p:spPr>
            <a:xfrm>
              <a:off x="8744442" y="6045593"/>
              <a:ext cx="71063" cy="101127"/>
            </a:xfrm>
            <a:prstGeom prst="rect">
              <a:avLst/>
            </a:prstGeom>
          </p:spPr>
        </p:pic>
        <p:pic>
          <p:nvPicPr>
            <p:cNvPr id="51" name="object 43">
              <a:extLst>
                <a:ext uri="{FF2B5EF4-FFF2-40B4-BE49-F238E27FC236}">
                  <a16:creationId xmlns:a16="http://schemas.microsoft.com/office/drawing/2014/main" id="{6CBA2CDF-AEC9-435E-A350-866AE42A9C17}"/>
                </a:ext>
              </a:extLst>
            </p:cNvPr>
            <p:cNvPicPr/>
            <p:nvPr/>
          </p:nvPicPr>
          <p:blipFill>
            <a:blip r:embed="rId4" cstate="email">
              <a:extLst>
                <a:ext uri="{28A0092B-C50C-407E-A947-70E740481C1C}">
                  <a14:useLocalDpi xmlns:a14="http://schemas.microsoft.com/office/drawing/2010/main"/>
                </a:ext>
              </a:extLst>
            </a:blip>
            <a:stretch>
              <a:fillRect/>
            </a:stretch>
          </p:blipFill>
          <p:spPr>
            <a:xfrm>
              <a:off x="8886550" y="6045593"/>
              <a:ext cx="71304" cy="101221"/>
            </a:xfrm>
            <a:prstGeom prst="rect">
              <a:avLst/>
            </a:prstGeom>
          </p:spPr>
        </p:pic>
        <p:sp>
          <p:nvSpPr>
            <p:cNvPr id="52" name="object 44">
              <a:extLst>
                <a:ext uri="{FF2B5EF4-FFF2-40B4-BE49-F238E27FC236}">
                  <a16:creationId xmlns:a16="http://schemas.microsoft.com/office/drawing/2014/main" id="{3A737BE0-EB19-45EA-A8D1-FE759B7B4768}"/>
                </a:ext>
              </a:extLst>
            </p:cNvPr>
            <p:cNvSpPr/>
            <p:nvPr/>
          </p:nvSpPr>
          <p:spPr>
            <a:xfrm>
              <a:off x="9613748" y="6045593"/>
              <a:ext cx="71755" cy="101600"/>
            </a:xfrm>
            <a:custGeom>
              <a:avLst/>
              <a:gdLst/>
              <a:ahLst/>
              <a:cxnLst/>
              <a:rect l="l" t="t" r="r" b="b"/>
              <a:pathLst>
                <a:path w="71754" h="101600">
                  <a:moveTo>
                    <a:pt x="17074" y="0"/>
                  </a:moveTo>
                  <a:lnTo>
                    <a:pt x="0" y="0"/>
                  </a:lnTo>
                  <a:lnTo>
                    <a:pt x="53654" y="92853"/>
                  </a:lnTo>
                  <a:lnTo>
                    <a:pt x="59052" y="101438"/>
                  </a:lnTo>
                  <a:lnTo>
                    <a:pt x="71142" y="93742"/>
                  </a:lnTo>
                  <a:lnTo>
                    <a:pt x="1707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object 45">
              <a:extLst>
                <a:ext uri="{FF2B5EF4-FFF2-40B4-BE49-F238E27FC236}">
                  <a16:creationId xmlns:a16="http://schemas.microsoft.com/office/drawing/2014/main" id="{46FDC532-5FDD-4E34-BA37-CA067640CF5C}"/>
                </a:ext>
              </a:extLst>
            </p:cNvPr>
            <p:cNvSpPr/>
            <p:nvPr/>
          </p:nvSpPr>
          <p:spPr>
            <a:xfrm>
              <a:off x="6326089" y="6045593"/>
              <a:ext cx="316230" cy="352425"/>
            </a:xfrm>
            <a:custGeom>
              <a:avLst/>
              <a:gdLst/>
              <a:ahLst/>
              <a:cxnLst/>
              <a:rect l="l" t="t" r="r" b="b"/>
              <a:pathLst>
                <a:path w="316229" h="352425">
                  <a:moveTo>
                    <a:pt x="219341" y="177105"/>
                  </a:moveTo>
                  <a:lnTo>
                    <a:pt x="185966" y="177105"/>
                  </a:lnTo>
                  <a:lnTo>
                    <a:pt x="194294" y="178069"/>
                  </a:lnTo>
                  <a:lnTo>
                    <a:pt x="200948" y="180877"/>
                  </a:lnTo>
                  <a:lnTo>
                    <a:pt x="206407" y="185685"/>
                  </a:lnTo>
                  <a:lnTo>
                    <a:pt x="211150" y="192650"/>
                  </a:lnTo>
                  <a:lnTo>
                    <a:pt x="232156" y="229684"/>
                  </a:lnTo>
                  <a:lnTo>
                    <a:pt x="253382" y="266592"/>
                  </a:lnTo>
                  <a:lnTo>
                    <a:pt x="298386" y="344300"/>
                  </a:lnTo>
                  <a:lnTo>
                    <a:pt x="300913" y="348199"/>
                  </a:lnTo>
                  <a:lnTo>
                    <a:pt x="303326" y="352149"/>
                  </a:lnTo>
                  <a:lnTo>
                    <a:pt x="303809" y="351844"/>
                  </a:lnTo>
                  <a:lnTo>
                    <a:pt x="304346" y="351844"/>
                  </a:lnTo>
                  <a:lnTo>
                    <a:pt x="315950" y="344592"/>
                  </a:lnTo>
                  <a:lnTo>
                    <a:pt x="219341" y="177105"/>
                  </a:lnTo>
                  <a:close/>
                </a:path>
                <a:path w="316229" h="352425">
                  <a:moveTo>
                    <a:pt x="304346" y="351844"/>
                  </a:moveTo>
                  <a:lnTo>
                    <a:pt x="303809" y="351844"/>
                  </a:lnTo>
                  <a:lnTo>
                    <a:pt x="303961" y="352085"/>
                  </a:lnTo>
                  <a:lnTo>
                    <a:pt x="304346" y="351844"/>
                  </a:lnTo>
                  <a:close/>
                </a:path>
                <a:path w="316229" h="352425">
                  <a:moveTo>
                    <a:pt x="313271" y="0"/>
                  </a:moveTo>
                  <a:lnTo>
                    <a:pt x="295894" y="0"/>
                  </a:lnTo>
                  <a:lnTo>
                    <a:pt x="201955" y="162474"/>
                  </a:lnTo>
                  <a:lnTo>
                    <a:pt x="736" y="162474"/>
                  </a:lnTo>
                  <a:lnTo>
                    <a:pt x="736" y="162652"/>
                  </a:lnTo>
                  <a:lnTo>
                    <a:pt x="0" y="162652"/>
                  </a:lnTo>
                  <a:lnTo>
                    <a:pt x="660" y="177346"/>
                  </a:lnTo>
                  <a:lnTo>
                    <a:pt x="100899" y="177368"/>
                  </a:lnTo>
                  <a:lnTo>
                    <a:pt x="219341" y="177105"/>
                  </a:lnTo>
                  <a:lnTo>
                    <a:pt x="218184" y="175098"/>
                  </a:lnTo>
                  <a:lnTo>
                    <a:pt x="206324" y="175098"/>
                  </a:lnTo>
                  <a:lnTo>
                    <a:pt x="205955" y="175060"/>
                  </a:lnTo>
                  <a:lnTo>
                    <a:pt x="204241" y="173282"/>
                  </a:lnTo>
                  <a:lnTo>
                    <a:pt x="201701" y="171530"/>
                  </a:lnTo>
                  <a:lnTo>
                    <a:pt x="201625" y="169294"/>
                  </a:lnTo>
                  <a:lnTo>
                    <a:pt x="201815" y="168888"/>
                  </a:lnTo>
                  <a:lnTo>
                    <a:pt x="202044" y="168482"/>
                  </a:lnTo>
                  <a:lnTo>
                    <a:pt x="203517" y="166919"/>
                  </a:lnTo>
                  <a:lnTo>
                    <a:pt x="204990" y="165141"/>
                  </a:lnTo>
                  <a:lnTo>
                    <a:pt x="207810" y="165053"/>
                  </a:lnTo>
                  <a:lnTo>
                    <a:pt x="218088" y="165053"/>
                  </a:lnTo>
                  <a:lnTo>
                    <a:pt x="313271" y="0"/>
                  </a:lnTo>
                  <a:close/>
                </a:path>
                <a:path w="316229" h="352425">
                  <a:moveTo>
                    <a:pt x="218088" y="165053"/>
                  </a:moveTo>
                  <a:lnTo>
                    <a:pt x="207810" y="165053"/>
                  </a:lnTo>
                  <a:lnTo>
                    <a:pt x="209181" y="166424"/>
                  </a:lnTo>
                  <a:lnTo>
                    <a:pt x="210883" y="168062"/>
                  </a:lnTo>
                  <a:lnTo>
                    <a:pt x="211416" y="168888"/>
                  </a:lnTo>
                  <a:lnTo>
                    <a:pt x="211616" y="169294"/>
                  </a:lnTo>
                  <a:lnTo>
                    <a:pt x="211724" y="169993"/>
                  </a:lnTo>
                  <a:lnTo>
                    <a:pt x="211378" y="172012"/>
                  </a:lnTo>
                  <a:lnTo>
                    <a:pt x="209016" y="173371"/>
                  </a:lnTo>
                  <a:lnTo>
                    <a:pt x="207136" y="174806"/>
                  </a:lnTo>
                  <a:lnTo>
                    <a:pt x="206730" y="174971"/>
                  </a:lnTo>
                  <a:lnTo>
                    <a:pt x="206324" y="175098"/>
                  </a:lnTo>
                  <a:lnTo>
                    <a:pt x="218184" y="175098"/>
                  </a:lnTo>
                  <a:lnTo>
                    <a:pt x="215239" y="169993"/>
                  </a:lnTo>
                  <a:lnTo>
                    <a:pt x="218088" y="16505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object 46">
              <a:extLst>
                <a:ext uri="{FF2B5EF4-FFF2-40B4-BE49-F238E27FC236}">
                  <a16:creationId xmlns:a16="http://schemas.microsoft.com/office/drawing/2014/main" id="{7E8A3C7B-F4DC-4554-AFA7-698725CFD0EA}"/>
                </a:ext>
              </a:extLst>
            </p:cNvPr>
            <p:cNvSpPr/>
            <p:nvPr/>
          </p:nvSpPr>
          <p:spPr>
            <a:xfrm>
              <a:off x="7196662" y="6045593"/>
              <a:ext cx="314960" cy="352425"/>
            </a:xfrm>
            <a:custGeom>
              <a:avLst/>
              <a:gdLst/>
              <a:ahLst/>
              <a:cxnLst/>
              <a:rect l="l" t="t" r="r" b="b"/>
              <a:pathLst>
                <a:path w="314959"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59" h="352425">
                  <a:moveTo>
                    <a:pt x="312077"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7" y="0"/>
                  </a:lnTo>
                  <a:close/>
                </a:path>
                <a:path w="314959"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object 47">
              <a:extLst>
                <a:ext uri="{FF2B5EF4-FFF2-40B4-BE49-F238E27FC236}">
                  <a16:creationId xmlns:a16="http://schemas.microsoft.com/office/drawing/2014/main" id="{00801655-7D52-401C-BB80-A0048C037E38}"/>
                </a:ext>
              </a:extLst>
            </p:cNvPr>
            <p:cNvSpPr/>
            <p:nvPr/>
          </p:nvSpPr>
          <p:spPr>
            <a:xfrm>
              <a:off x="8065568"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01"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object 48">
              <a:extLst>
                <a:ext uri="{FF2B5EF4-FFF2-40B4-BE49-F238E27FC236}">
                  <a16:creationId xmlns:a16="http://schemas.microsoft.com/office/drawing/2014/main" id="{9CF80412-F2D2-4DAC-9174-6568E98AD82F}"/>
                </a:ext>
              </a:extLst>
            </p:cNvPr>
            <p:cNvSpPr/>
            <p:nvPr/>
          </p:nvSpPr>
          <p:spPr>
            <a:xfrm>
              <a:off x="8451967" y="6045593"/>
              <a:ext cx="315595" cy="352425"/>
            </a:xfrm>
            <a:custGeom>
              <a:avLst/>
              <a:gdLst/>
              <a:ahLst/>
              <a:cxnLst/>
              <a:rect l="l" t="t" r="r" b="b"/>
              <a:pathLst>
                <a:path w="315595" h="352425">
                  <a:moveTo>
                    <a:pt x="19644" y="0"/>
                  </a:moveTo>
                  <a:lnTo>
                    <a:pt x="2727" y="0"/>
                  </a:lnTo>
                  <a:lnTo>
                    <a:pt x="100787"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312178" y="177049"/>
                  </a:lnTo>
                  <a:lnTo>
                    <a:pt x="313677" y="176300"/>
                  </a:lnTo>
                  <a:lnTo>
                    <a:pt x="315086" y="175931"/>
                  </a:lnTo>
                  <a:lnTo>
                    <a:pt x="315086" y="175334"/>
                  </a:lnTo>
                  <a:lnTo>
                    <a:pt x="110845" y="175334"/>
                  </a:lnTo>
                  <a:lnTo>
                    <a:pt x="107086" y="174750"/>
                  </a:lnTo>
                  <a:lnTo>
                    <a:pt x="105613" y="171563"/>
                  </a:lnTo>
                  <a:lnTo>
                    <a:pt x="103949" y="169645"/>
                  </a:lnTo>
                  <a:lnTo>
                    <a:pt x="105867" y="168019"/>
                  </a:lnTo>
                  <a:lnTo>
                    <a:pt x="107772" y="165136"/>
                  </a:lnTo>
                  <a:lnTo>
                    <a:pt x="111632" y="165086"/>
                  </a:lnTo>
                  <a:lnTo>
                    <a:pt x="315086" y="165086"/>
                  </a:lnTo>
                  <a:lnTo>
                    <a:pt x="315086" y="162787"/>
                  </a:lnTo>
                  <a:lnTo>
                    <a:pt x="129882" y="162787"/>
                  </a:lnTo>
                  <a:lnTo>
                    <a:pt x="121900" y="162215"/>
                  </a:lnTo>
                  <a:lnTo>
                    <a:pt x="115392" y="160025"/>
                  </a:lnTo>
                  <a:lnTo>
                    <a:pt x="109998" y="155786"/>
                  </a:lnTo>
                  <a:lnTo>
                    <a:pt x="105359" y="149071"/>
                  </a:lnTo>
                  <a:lnTo>
                    <a:pt x="92996" y="126711"/>
                  </a:lnTo>
                  <a:lnTo>
                    <a:pt x="80295" y="104541"/>
                  </a:lnTo>
                  <a:lnTo>
                    <a:pt x="54584" y="60374"/>
                  </a:lnTo>
                  <a:lnTo>
                    <a:pt x="19644" y="0"/>
                  </a:lnTo>
                  <a:close/>
                </a:path>
                <a:path w="315595" h="352425">
                  <a:moveTo>
                    <a:pt x="312178" y="177049"/>
                  </a:moveTo>
                  <a:lnTo>
                    <a:pt x="129946" y="177049"/>
                  </a:lnTo>
                  <a:lnTo>
                    <a:pt x="157989" y="177427"/>
                  </a:lnTo>
                  <a:lnTo>
                    <a:pt x="186035" y="177489"/>
                  </a:lnTo>
                  <a:lnTo>
                    <a:pt x="311975" y="177151"/>
                  </a:lnTo>
                  <a:lnTo>
                    <a:pt x="312178" y="177049"/>
                  </a:lnTo>
                  <a:close/>
                </a:path>
                <a:path w="315595" h="352425">
                  <a:moveTo>
                    <a:pt x="315086" y="165086"/>
                  </a:moveTo>
                  <a:lnTo>
                    <a:pt x="111632" y="165086"/>
                  </a:lnTo>
                  <a:lnTo>
                    <a:pt x="113588" y="167968"/>
                  </a:lnTo>
                  <a:lnTo>
                    <a:pt x="116522" y="170394"/>
                  </a:lnTo>
                  <a:lnTo>
                    <a:pt x="113144" y="172629"/>
                  </a:lnTo>
                  <a:lnTo>
                    <a:pt x="110845" y="175334"/>
                  </a:lnTo>
                  <a:lnTo>
                    <a:pt x="315086" y="175334"/>
                  </a:lnTo>
                  <a:lnTo>
                    <a:pt x="315086" y="165086"/>
                  </a:lnTo>
                  <a:close/>
                </a:path>
                <a:path w="315595" h="352425">
                  <a:moveTo>
                    <a:pt x="214374" y="162412"/>
                  </a:moveTo>
                  <a:lnTo>
                    <a:pt x="129882" y="162787"/>
                  </a:lnTo>
                  <a:lnTo>
                    <a:pt x="315086" y="162787"/>
                  </a:lnTo>
                  <a:lnTo>
                    <a:pt x="315086" y="162495"/>
                  </a:lnTo>
                  <a:lnTo>
                    <a:pt x="214374"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object 49">
              <a:extLst>
                <a:ext uri="{FF2B5EF4-FFF2-40B4-BE49-F238E27FC236}">
                  <a16:creationId xmlns:a16="http://schemas.microsoft.com/office/drawing/2014/main" id="{B23784D3-3754-4C09-88BA-9E70CEBD1A1B}"/>
                </a:ext>
              </a:extLst>
            </p:cNvPr>
            <p:cNvSpPr/>
            <p:nvPr/>
          </p:nvSpPr>
          <p:spPr>
            <a:xfrm>
              <a:off x="8935435" y="6045593"/>
              <a:ext cx="314960" cy="352425"/>
            </a:xfrm>
            <a:custGeom>
              <a:avLst/>
              <a:gdLst/>
              <a:ahLst/>
              <a:cxnLst/>
              <a:rect l="l" t="t" r="r" b="b"/>
              <a:pathLst>
                <a:path w="314959" h="352425">
                  <a:moveTo>
                    <a:pt x="218046" y="177031"/>
                  </a:moveTo>
                  <a:lnTo>
                    <a:pt x="185394" y="177031"/>
                  </a:lnTo>
                  <a:lnTo>
                    <a:pt x="193504" y="177761"/>
                  </a:lnTo>
                  <a:lnTo>
                    <a:pt x="199909" y="180290"/>
                  </a:lnTo>
                  <a:lnTo>
                    <a:pt x="205120" y="184784"/>
                  </a:lnTo>
                  <a:lnTo>
                    <a:pt x="209651" y="191408"/>
                  </a:lnTo>
                  <a:lnTo>
                    <a:pt x="230851" y="228743"/>
                  </a:lnTo>
                  <a:lnTo>
                    <a:pt x="252261" y="265961"/>
                  </a:lnTo>
                  <a:lnTo>
                    <a:pt x="297611" y="344290"/>
                  </a:lnTo>
                  <a:lnTo>
                    <a:pt x="300139" y="348189"/>
                  </a:lnTo>
                  <a:lnTo>
                    <a:pt x="302564" y="352139"/>
                  </a:lnTo>
                  <a:lnTo>
                    <a:pt x="314718" y="344595"/>
                  </a:lnTo>
                  <a:lnTo>
                    <a:pt x="218046" y="177031"/>
                  </a:lnTo>
                  <a:close/>
                </a:path>
                <a:path w="314959" h="352425">
                  <a:moveTo>
                    <a:pt x="312043" y="0"/>
                  </a:moveTo>
                  <a:lnTo>
                    <a:pt x="295124" y="0"/>
                  </a:lnTo>
                  <a:lnTo>
                    <a:pt x="201091" y="162655"/>
                  </a:lnTo>
                  <a:lnTo>
                    <a:pt x="0" y="162655"/>
                  </a:lnTo>
                  <a:lnTo>
                    <a:pt x="0" y="177349"/>
                  </a:lnTo>
                  <a:lnTo>
                    <a:pt x="101630" y="177457"/>
                  </a:lnTo>
                  <a:lnTo>
                    <a:pt x="218046" y="177031"/>
                  </a:lnTo>
                  <a:lnTo>
                    <a:pt x="217116" y="175418"/>
                  </a:lnTo>
                  <a:lnTo>
                    <a:pt x="205104" y="175418"/>
                  </a:lnTo>
                  <a:lnTo>
                    <a:pt x="203415" y="173513"/>
                  </a:lnTo>
                  <a:lnTo>
                    <a:pt x="200507" y="171659"/>
                  </a:lnTo>
                  <a:lnTo>
                    <a:pt x="200317" y="167862"/>
                  </a:lnTo>
                  <a:lnTo>
                    <a:pt x="203301" y="165906"/>
                  </a:lnTo>
                  <a:lnTo>
                    <a:pt x="205828" y="162960"/>
                  </a:lnTo>
                  <a:lnTo>
                    <a:pt x="218060" y="162960"/>
                  </a:lnTo>
                  <a:lnTo>
                    <a:pt x="312043" y="0"/>
                  </a:lnTo>
                  <a:close/>
                </a:path>
                <a:path w="314959" h="352425">
                  <a:moveTo>
                    <a:pt x="218060" y="162960"/>
                  </a:moveTo>
                  <a:lnTo>
                    <a:pt x="205828" y="162960"/>
                  </a:lnTo>
                  <a:lnTo>
                    <a:pt x="208025" y="166211"/>
                  </a:lnTo>
                  <a:lnTo>
                    <a:pt x="210743" y="168509"/>
                  </a:lnTo>
                  <a:lnTo>
                    <a:pt x="210121" y="172243"/>
                  </a:lnTo>
                  <a:lnTo>
                    <a:pt x="206997" y="173742"/>
                  </a:lnTo>
                  <a:lnTo>
                    <a:pt x="205104" y="175418"/>
                  </a:lnTo>
                  <a:lnTo>
                    <a:pt x="217116" y="175418"/>
                  </a:lnTo>
                  <a:lnTo>
                    <a:pt x="213994" y="170008"/>
                  </a:lnTo>
                  <a:lnTo>
                    <a:pt x="218060" y="16296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object 50">
              <a:extLst>
                <a:ext uri="{FF2B5EF4-FFF2-40B4-BE49-F238E27FC236}">
                  <a16:creationId xmlns:a16="http://schemas.microsoft.com/office/drawing/2014/main" id="{3D157BA1-97FC-4E23-A650-3BE84873969E}"/>
                </a:ext>
              </a:extLst>
            </p:cNvPr>
            <p:cNvSpPr/>
            <p:nvPr/>
          </p:nvSpPr>
          <p:spPr>
            <a:xfrm>
              <a:off x="9804151" y="6045593"/>
              <a:ext cx="315595" cy="352425"/>
            </a:xfrm>
            <a:custGeom>
              <a:avLst/>
              <a:gdLst/>
              <a:ahLst/>
              <a:cxnLst/>
              <a:rect l="l" t="t" r="r" b="b"/>
              <a:pathLst>
                <a:path w="315595" h="352425">
                  <a:moveTo>
                    <a:pt x="218745" y="177093"/>
                  </a:moveTo>
                  <a:lnTo>
                    <a:pt x="185840" y="177093"/>
                  </a:lnTo>
                  <a:lnTo>
                    <a:pt x="193923" y="178018"/>
                  </a:lnTo>
                  <a:lnTo>
                    <a:pt x="200422" y="180681"/>
                  </a:lnTo>
                  <a:lnTo>
                    <a:pt x="205770" y="185202"/>
                  </a:lnTo>
                  <a:lnTo>
                    <a:pt x="210402" y="191698"/>
                  </a:lnTo>
                  <a:lnTo>
                    <a:pt x="231752" y="229303"/>
                  </a:lnTo>
                  <a:lnTo>
                    <a:pt x="253311" y="266790"/>
                  </a:lnTo>
                  <a:lnTo>
                    <a:pt x="297689" y="343425"/>
                  </a:lnTo>
                  <a:lnTo>
                    <a:pt x="298870" y="345140"/>
                  </a:lnTo>
                  <a:lnTo>
                    <a:pt x="300001" y="346892"/>
                  </a:lnTo>
                  <a:lnTo>
                    <a:pt x="303214" y="352150"/>
                  </a:lnTo>
                  <a:lnTo>
                    <a:pt x="315368" y="344594"/>
                  </a:lnTo>
                  <a:lnTo>
                    <a:pt x="218745" y="177093"/>
                  </a:lnTo>
                  <a:close/>
                </a:path>
                <a:path w="315595" h="352425">
                  <a:moveTo>
                    <a:pt x="312688" y="0"/>
                  </a:moveTo>
                  <a:lnTo>
                    <a:pt x="295693" y="0"/>
                  </a:lnTo>
                  <a:lnTo>
                    <a:pt x="201817" y="162476"/>
                  </a:lnTo>
                  <a:lnTo>
                    <a:pt x="78" y="162476"/>
                  </a:lnTo>
                  <a:lnTo>
                    <a:pt x="0" y="165067"/>
                  </a:lnTo>
                  <a:lnTo>
                    <a:pt x="78" y="177347"/>
                  </a:lnTo>
                  <a:lnTo>
                    <a:pt x="101565" y="177363"/>
                  </a:lnTo>
                  <a:lnTo>
                    <a:pt x="218745" y="177093"/>
                  </a:lnTo>
                  <a:lnTo>
                    <a:pt x="217587" y="175087"/>
                  </a:lnTo>
                  <a:lnTo>
                    <a:pt x="205970" y="175087"/>
                  </a:lnTo>
                  <a:lnTo>
                    <a:pt x="205449" y="175011"/>
                  </a:lnTo>
                  <a:lnTo>
                    <a:pt x="204776" y="174541"/>
                  </a:lnTo>
                  <a:lnTo>
                    <a:pt x="203328" y="173144"/>
                  </a:lnTo>
                  <a:lnTo>
                    <a:pt x="202617" y="172267"/>
                  </a:lnTo>
                  <a:lnTo>
                    <a:pt x="201931" y="171277"/>
                  </a:lnTo>
                  <a:lnTo>
                    <a:pt x="201233" y="170375"/>
                  </a:lnTo>
                  <a:lnTo>
                    <a:pt x="201144" y="170147"/>
                  </a:lnTo>
                  <a:lnTo>
                    <a:pt x="201051" y="170007"/>
                  </a:lnTo>
                  <a:lnTo>
                    <a:pt x="201119" y="169270"/>
                  </a:lnTo>
                  <a:lnTo>
                    <a:pt x="202871" y="167607"/>
                  </a:lnTo>
                  <a:lnTo>
                    <a:pt x="204598" y="165155"/>
                  </a:lnTo>
                  <a:lnTo>
                    <a:pt x="207265" y="165067"/>
                  </a:lnTo>
                  <a:lnTo>
                    <a:pt x="217506" y="165067"/>
                  </a:lnTo>
                  <a:lnTo>
                    <a:pt x="312688" y="0"/>
                  </a:lnTo>
                  <a:close/>
                </a:path>
                <a:path w="315595" h="352425">
                  <a:moveTo>
                    <a:pt x="217506" y="165067"/>
                  </a:moveTo>
                  <a:lnTo>
                    <a:pt x="207265" y="165067"/>
                  </a:lnTo>
                  <a:lnTo>
                    <a:pt x="208167" y="165689"/>
                  </a:lnTo>
                  <a:lnTo>
                    <a:pt x="209158" y="166565"/>
                  </a:lnTo>
                  <a:lnTo>
                    <a:pt x="210326" y="168026"/>
                  </a:lnTo>
                  <a:lnTo>
                    <a:pt x="211190" y="169270"/>
                  </a:lnTo>
                  <a:lnTo>
                    <a:pt x="210707" y="172064"/>
                  </a:lnTo>
                  <a:lnTo>
                    <a:pt x="208167" y="173474"/>
                  </a:lnTo>
                  <a:lnTo>
                    <a:pt x="206275" y="174973"/>
                  </a:lnTo>
                  <a:lnTo>
                    <a:pt x="206135" y="174985"/>
                  </a:lnTo>
                  <a:lnTo>
                    <a:pt x="205970" y="175087"/>
                  </a:lnTo>
                  <a:lnTo>
                    <a:pt x="217587" y="175087"/>
                  </a:lnTo>
                  <a:lnTo>
                    <a:pt x="214737" y="170147"/>
                  </a:lnTo>
                  <a:lnTo>
                    <a:pt x="214708" y="169918"/>
                  </a:lnTo>
                  <a:lnTo>
                    <a:pt x="217506" y="16506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object 51">
              <a:extLst>
                <a:ext uri="{FF2B5EF4-FFF2-40B4-BE49-F238E27FC236}">
                  <a16:creationId xmlns:a16="http://schemas.microsoft.com/office/drawing/2014/main" id="{BE919B38-159D-4C18-A1DC-72EDAC8E1236}"/>
                </a:ext>
              </a:extLst>
            </p:cNvPr>
            <p:cNvSpPr/>
            <p:nvPr/>
          </p:nvSpPr>
          <p:spPr>
            <a:xfrm>
              <a:off x="9804326" y="6535021"/>
              <a:ext cx="315595" cy="323215"/>
            </a:xfrm>
            <a:custGeom>
              <a:avLst/>
              <a:gdLst/>
              <a:ahLst/>
              <a:cxnLst/>
              <a:rect l="l" t="t" r="r" b="b"/>
              <a:pathLst>
                <a:path w="315595" h="323215">
                  <a:moveTo>
                    <a:pt x="108939" y="174778"/>
                  </a:moveTo>
                  <a:lnTo>
                    <a:pt x="25196" y="174840"/>
                  </a:lnTo>
                  <a:lnTo>
                    <a:pt x="0" y="174840"/>
                  </a:lnTo>
                  <a:lnTo>
                    <a:pt x="0" y="189598"/>
                  </a:lnTo>
                  <a:lnTo>
                    <a:pt x="193738" y="189598"/>
                  </a:lnTo>
                  <a:lnTo>
                    <a:pt x="199428" y="190500"/>
                  </a:lnTo>
                  <a:lnTo>
                    <a:pt x="203441" y="193306"/>
                  </a:lnTo>
                  <a:lnTo>
                    <a:pt x="206946" y="198628"/>
                  </a:lnTo>
                  <a:lnTo>
                    <a:pt x="278689" y="322978"/>
                  </a:lnTo>
                  <a:lnTo>
                    <a:pt x="295782" y="322978"/>
                  </a:lnTo>
                  <a:lnTo>
                    <a:pt x="217199" y="186702"/>
                  </a:lnTo>
                  <a:lnTo>
                    <a:pt x="205879" y="186702"/>
                  </a:lnTo>
                  <a:lnTo>
                    <a:pt x="204705" y="186562"/>
                  </a:lnTo>
                  <a:lnTo>
                    <a:pt x="200977" y="182016"/>
                  </a:lnTo>
                  <a:lnTo>
                    <a:pt x="201002" y="180949"/>
                  </a:lnTo>
                  <a:lnTo>
                    <a:pt x="201762" y="179806"/>
                  </a:lnTo>
                  <a:lnTo>
                    <a:pt x="202831" y="178447"/>
                  </a:lnTo>
                  <a:lnTo>
                    <a:pt x="203733" y="177533"/>
                  </a:lnTo>
                  <a:lnTo>
                    <a:pt x="204812" y="176517"/>
                  </a:lnTo>
                  <a:lnTo>
                    <a:pt x="205879" y="175348"/>
                  </a:lnTo>
                  <a:lnTo>
                    <a:pt x="218327" y="175348"/>
                  </a:lnTo>
                  <a:lnTo>
                    <a:pt x="218429" y="175171"/>
                  </a:lnTo>
                  <a:lnTo>
                    <a:pt x="198158" y="175171"/>
                  </a:lnTo>
                  <a:lnTo>
                    <a:pt x="108939" y="174778"/>
                  </a:lnTo>
                  <a:close/>
                </a:path>
                <a:path w="315595" h="323215">
                  <a:moveTo>
                    <a:pt x="218327" y="175348"/>
                  </a:moveTo>
                  <a:lnTo>
                    <a:pt x="205879" y="175348"/>
                  </a:lnTo>
                  <a:lnTo>
                    <a:pt x="206946" y="176529"/>
                  </a:lnTo>
                  <a:lnTo>
                    <a:pt x="208026" y="177545"/>
                  </a:lnTo>
                  <a:lnTo>
                    <a:pt x="208940" y="178460"/>
                  </a:lnTo>
                  <a:lnTo>
                    <a:pt x="210015" y="179819"/>
                  </a:lnTo>
                  <a:lnTo>
                    <a:pt x="210769" y="180949"/>
                  </a:lnTo>
                  <a:lnTo>
                    <a:pt x="210798" y="182003"/>
                  </a:lnTo>
                  <a:lnTo>
                    <a:pt x="210679" y="182765"/>
                  </a:lnTo>
                  <a:lnTo>
                    <a:pt x="205879" y="186702"/>
                  </a:lnTo>
                  <a:lnTo>
                    <a:pt x="217199" y="186702"/>
                  </a:lnTo>
                  <a:lnTo>
                    <a:pt x="214497" y="182016"/>
                  </a:lnTo>
                  <a:lnTo>
                    <a:pt x="218327" y="175348"/>
                  </a:lnTo>
                  <a:close/>
                </a:path>
                <a:path w="315595" h="323215">
                  <a:moveTo>
                    <a:pt x="302882" y="0"/>
                  </a:moveTo>
                  <a:lnTo>
                    <a:pt x="302653" y="114"/>
                  </a:lnTo>
                  <a:lnTo>
                    <a:pt x="299974" y="4584"/>
                  </a:lnTo>
                  <a:lnTo>
                    <a:pt x="297484" y="8572"/>
                  </a:lnTo>
                  <a:lnTo>
                    <a:pt x="230234" y="125073"/>
                  </a:lnTo>
                  <a:lnTo>
                    <a:pt x="208813" y="162674"/>
                  </a:lnTo>
                  <a:lnTo>
                    <a:pt x="203758" y="171602"/>
                  </a:lnTo>
                  <a:lnTo>
                    <a:pt x="198158" y="175171"/>
                  </a:lnTo>
                  <a:lnTo>
                    <a:pt x="218429" y="175171"/>
                  </a:lnTo>
                  <a:lnTo>
                    <a:pt x="315391" y="6997"/>
                  </a:lnTo>
                  <a:lnTo>
                    <a:pt x="303086" y="114"/>
                  </a:lnTo>
                  <a:lnTo>
                    <a:pt x="302806" y="114"/>
                  </a:lnTo>
                  <a:lnTo>
                    <a:pt x="302973" y="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object 52">
              <a:extLst>
                <a:ext uri="{FF2B5EF4-FFF2-40B4-BE49-F238E27FC236}">
                  <a16:creationId xmlns:a16="http://schemas.microsoft.com/office/drawing/2014/main" id="{2D2A0C91-D676-489C-86AB-3942ABE2A1A1}"/>
                </a:ext>
              </a:extLst>
            </p:cNvPr>
            <p:cNvSpPr/>
            <p:nvPr/>
          </p:nvSpPr>
          <p:spPr>
            <a:xfrm>
              <a:off x="9321396" y="6045593"/>
              <a:ext cx="315595" cy="352425"/>
            </a:xfrm>
            <a:custGeom>
              <a:avLst/>
              <a:gdLst/>
              <a:ahLst/>
              <a:cxnLst/>
              <a:rect l="l" t="t" r="r" b="b"/>
              <a:pathLst>
                <a:path w="315595" h="352425">
                  <a:moveTo>
                    <a:pt x="19602" y="0"/>
                  </a:moveTo>
                  <a:lnTo>
                    <a:pt x="2678" y="0"/>
                  </a:lnTo>
                  <a:lnTo>
                    <a:pt x="100723" y="169978"/>
                  </a:lnTo>
                  <a:lnTo>
                    <a:pt x="0" y="344653"/>
                  </a:lnTo>
                  <a:lnTo>
                    <a:pt x="12204" y="352146"/>
                  </a:lnTo>
                  <a:lnTo>
                    <a:pt x="14693" y="348070"/>
                  </a:lnTo>
                  <a:lnTo>
                    <a:pt x="17221" y="344120"/>
                  </a:lnTo>
                  <a:lnTo>
                    <a:pt x="85035" y="226674"/>
                  </a:lnTo>
                  <a:lnTo>
                    <a:pt x="106667" y="188761"/>
                  </a:lnTo>
                  <a:lnTo>
                    <a:pt x="111480" y="180265"/>
                  </a:lnTo>
                  <a:lnTo>
                    <a:pt x="116713" y="177179"/>
                  </a:lnTo>
                  <a:lnTo>
                    <a:pt x="109639" y="177179"/>
                  </a:lnTo>
                  <a:lnTo>
                    <a:pt x="107149" y="174194"/>
                  </a:lnTo>
                  <a:lnTo>
                    <a:pt x="104241" y="172251"/>
                  </a:lnTo>
                  <a:lnTo>
                    <a:pt x="104305" y="168454"/>
                  </a:lnTo>
                  <a:lnTo>
                    <a:pt x="107200" y="165266"/>
                  </a:lnTo>
                  <a:lnTo>
                    <a:pt x="110794" y="165037"/>
                  </a:lnTo>
                  <a:lnTo>
                    <a:pt x="315125" y="165037"/>
                  </a:lnTo>
                  <a:lnTo>
                    <a:pt x="315125" y="162218"/>
                  </a:lnTo>
                  <a:lnTo>
                    <a:pt x="113334" y="162218"/>
                  </a:lnTo>
                  <a:lnTo>
                    <a:pt x="19602" y="0"/>
                  </a:lnTo>
                  <a:close/>
                </a:path>
                <a:path w="315595" h="352425">
                  <a:moveTo>
                    <a:pt x="315125" y="177052"/>
                  </a:moveTo>
                  <a:lnTo>
                    <a:pt x="116928" y="177052"/>
                  </a:lnTo>
                  <a:lnTo>
                    <a:pt x="212637" y="177402"/>
                  </a:lnTo>
                  <a:lnTo>
                    <a:pt x="315125" y="177344"/>
                  </a:lnTo>
                  <a:lnTo>
                    <a:pt x="315125" y="177052"/>
                  </a:lnTo>
                  <a:close/>
                </a:path>
                <a:path w="315595" h="352425">
                  <a:moveTo>
                    <a:pt x="315125" y="165037"/>
                  </a:moveTo>
                  <a:lnTo>
                    <a:pt x="110794" y="165037"/>
                  </a:lnTo>
                  <a:lnTo>
                    <a:pt x="114096" y="167895"/>
                  </a:lnTo>
                  <a:lnTo>
                    <a:pt x="114528" y="171641"/>
                  </a:lnTo>
                  <a:lnTo>
                    <a:pt x="111848" y="173889"/>
                  </a:lnTo>
                  <a:lnTo>
                    <a:pt x="109639" y="177179"/>
                  </a:lnTo>
                  <a:lnTo>
                    <a:pt x="116713" y="177179"/>
                  </a:lnTo>
                  <a:lnTo>
                    <a:pt x="116928" y="177052"/>
                  </a:lnTo>
                  <a:lnTo>
                    <a:pt x="315125" y="177052"/>
                  </a:lnTo>
                  <a:lnTo>
                    <a:pt x="315125" y="16503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object 53">
              <a:extLst>
                <a:ext uri="{FF2B5EF4-FFF2-40B4-BE49-F238E27FC236}">
                  <a16:creationId xmlns:a16="http://schemas.microsoft.com/office/drawing/2014/main" id="{D6B32817-E5E5-4940-BE78-CB71C5C2703D}"/>
                </a:ext>
              </a:extLst>
            </p:cNvPr>
            <p:cNvSpPr/>
            <p:nvPr/>
          </p:nvSpPr>
          <p:spPr>
            <a:xfrm>
              <a:off x="9321260" y="6534816"/>
              <a:ext cx="315595" cy="323215"/>
            </a:xfrm>
            <a:custGeom>
              <a:avLst/>
              <a:gdLst/>
              <a:ahLst/>
              <a:cxnLst/>
              <a:rect l="l" t="t" r="r" b="b"/>
              <a:pathLst>
                <a:path w="315595" h="323215">
                  <a:moveTo>
                    <a:pt x="12268" y="0"/>
                  </a:moveTo>
                  <a:lnTo>
                    <a:pt x="0" y="7353"/>
                  </a:lnTo>
                  <a:lnTo>
                    <a:pt x="100837" y="182181"/>
                  </a:lnTo>
                  <a:lnTo>
                    <a:pt x="19606" y="323183"/>
                  </a:lnTo>
                  <a:lnTo>
                    <a:pt x="36584" y="323183"/>
                  </a:lnTo>
                  <a:lnTo>
                    <a:pt x="85494" y="238407"/>
                  </a:lnTo>
                  <a:lnTo>
                    <a:pt x="111759" y="192290"/>
                  </a:lnTo>
                  <a:lnTo>
                    <a:pt x="117195" y="189268"/>
                  </a:lnTo>
                  <a:lnTo>
                    <a:pt x="315340" y="189268"/>
                  </a:lnTo>
                  <a:lnTo>
                    <a:pt x="315340" y="189128"/>
                  </a:lnTo>
                  <a:lnTo>
                    <a:pt x="109854" y="189128"/>
                  </a:lnTo>
                  <a:lnTo>
                    <a:pt x="107302" y="186232"/>
                  </a:lnTo>
                  <a:lnTo>
                    <a:pt x="104305" y="184327"/>
                  </a:lnTo>
                  <a:lnTo>
                    <a:pt x="104457" y="180619"/>
                  </a:lnTo>
                  <a:lnTo>
                    <a:pt x="107289" y="177444"/>
                  </a:lnTo>
                  <a:lnTo>
                    <a:pt x="110858" y="177164"/>
                  </a:lnTo>
                  <a:lnTo>
                    <a:pt x="315340" y="177164"/>
                  </a:lnTo>
                  <a:lnTo>
                    <a:pt x="315340" y="175374"/>
                  </a:lnTo>
                  <a:lnTo>
                    <a:pt x="117208" y="175374"/>
                  </a:lnTo>
                  <a:lnTo>
                    <a:pt x="111556" y="171919"/>
                  </a:lnTo>
                  <a:lnTo>
                    <a:pt x="106489" y="162953"/>
                  </a:lnTo>
                  <a:lnTo>
                    <a:pt x="84892" y="125055"/>
                  </a:lnTo>
                  <a:lnTo>
                    <a:pt x="17132" y="7734"/>
                  </a:lnTo>
                  <a:lnTo>
                    <a:pt x="14630" y="3873"/>
                  </a:lnTo>
                  <a:lnTo>
                    <a:pt x="12268" y="0"/>
                  </a:lnTo>
                  <a:close/>
                </a:path>
                <a:path w="315595" h="323215">
                  <a:moveTo>
                    <a:pt x="315340" y="189268"/>
                  </a:moveTo>
                  <a:lnTo>
                    <a:pt x="117195" y="189268"/>
                  </a:lnTo>
                  <a:lnTo>
                    <a:pt x="213512" y="189631"/>
                  </a:lnTo>
                  <a:lnTo>
                    <a:pt x="315340" y="189585"/>
                  </a:lnTo>
                  <a:lnTo>
                    <a:pt x="315340" y="189268"/>
                  </a:lnTo>
                  <a:close/>
                </a:path>
                <a:path w="315595" h="323215">
                  <a:moveTo>
                    <a:pt x="315340" y="177164"/>
                  </a:moveTo>
                  <a:lnTo>
                    <a:pt x="110858" y="177164"/>
                  </a:lnTo>
                  <a:lnTo>
                    <a:pt x="114071" y="179997"/>
                  </a:lnTo>
                  <a:lnTo>
                    <a:pt x="114693" y="183680"/>
                  </a:lnTo>
                  <a:lnTo>
                    <a:pt x="112001" y="185940"/>
                  </a:lnTo>
                  <a:lnTo>
                    <a:pt x="109854" y="189128"/>
                  </a:lnTo>
                  <a:lnTo>
                    <a:pt x="315340" y="189128"/>
                  </a:lnTo>
                  <a:lnTo>
                    <a:pt x="315340" y="177164"/>
                  </a:lnTo>
                  <a:close/>
                </a:path>
                <a:path w="315595" h="323215">
                  <a:moveTo>
                    <a:pt x="213436" y="174991"/>
                  </a:moveTo>
                  <a:lnTo>
                    <a:pt x="117208" y="175374"/>
                  </a:lnTo>
                  <a:lnTo>
                    <a:pt x="315340" y="175374"/>
                  </a:lnTo>
                  <a:lnTo>
                    <a:pt x="315340" y="175056"/>
                  </a:lnTo>
                  <a:lnTo>
                    <a:pt x="213436" y="174991"/>
                  </a:lnTo>
                  <a:close/>
                </a:path>
                <a:path w="315595" h="323215">
                  <a:moveTo>
                    <a:pt x="304457" y="175044"/>
                  </a:moveTo>
                  <a:lnTo>
                    <a:pt x="299288" y="175056"/>
                  </a:lnTo>
                  <a:lnTo>
                    <a:pt x="315340" y="175056"/>
                  </a:lnTo>
                  <a:lnTo>
                    <a:pt x="304457" y="17504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object 54">
              <a:extLst>
                <a:ext uri="{FF2B5EF4-FFF2-40B4-BE49-F238E27FC236}">
                  <a16:creationId xmlns:a16="http://schemas.microsoft.com/office/drawing/2014/main" id="{6FEF3DE8-11B5-4D07-BB85-5E64BC7BBC80}"/>
                </a:ext>
              </a:extLst>
            </p:cNvPr>
            <p:cNvSpPr/>
            <p:nvPr/>
          </p:nvSpPr>
          <p:spPr>
            <a:xfrm>
              <a:off x="8451856" y="6534818"/>
              <a:ext cx="315595" cy="323215"/>
            </a:xfrm>
            <a:custGeom>
              <a:avLst/>
              <a:gdLst/>
              <a:ahLst/>
              <a:cxnLst/>
              <a:rect l="l" t="t" r="r" b="b"/>
              <a:pathLst>
                <a:path w="315595" h="323215">
                  <a:moveTo>
                    <a:pt x="12445" y="0"/>
                  </a:moveTo>
                  <a:lnTo>
                    <a:pt x="0" y="7315"/>
                  </a:lnTo>
                  <a:lnTo>
                    <a:pt x="100876" y="182206"/>
                  </a:lnTo>
                  <a:lnTo>
                    <a:pt x="19625" y="323180"/>
                  </a:lnTo>
                  <a:lnTo>
                    <a:pt x="36546" y="323180"/>
                  </a:lnTo>
                  <a:lnTo>
                    <a:pt x="113779" y="189547"/>
                  </a:lnTo>
                  <a:lnTo>
                    <a:pt x="315429" y="189547"/>
                  </a:lnTo>
                  <a:lnTo>
                    <a:pt x="315429" y="187096"/>
                  </a:lnTo>
                  <a:lnTo>
                    <a:pt x="110909" y="187096"/>
                  </a:lnTo>
                  <a:lnTo>
                    <a:pt x="107327" y="186880"/>
                  </a:lnTo>
                  <a:lnTo>
                    <a:pt x="104419" y="183629"/>
                  </a:lnTo>
                  <a:lnTo>
                    <a:pt x="104495"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315595" h="323215">
                  <a:moveTo>
                    <a:pt x="117338" y="175183"/>
                  </a:moveTo>
                  <a:lnTo>
                    <a:pt x="109943" y="175183"/>
                  </a:lnTo>
                  <a:lnTo>
                    <a:pt x="112077" y="178396"/>
                  </a:lnTo>
                  <a:lnTo>
                    <a:pt x="114731" y="180682"/>
                  </a:lnTo>
                  <a:lnTo>
                    <a:pt x="114172" y="184353"/>
                  </a:lnTo>
                  <a:lnTo>
                    <a:pt x="110909" y="187096"/>
                  </a:lnTo>
                  <a:lnTo>
                    <a:pt x="315429" y="187096"/>
                  </a:lnTo>
                  <a:lnTo>
                    <a:pt x="315429" y="175374"/>
                  </a:lnTo>
                  <a:lnTo>
                    <a:pt x="117703" y="175374"/>
                  </a:lnTo>
                  <a:lnTo>
                    <a:pt x="117338" y="175183"/>
                  </a:lnTo>
                  <a:close/>
                </a:path>
                <a:path w="315595" h="323215">
                  <a:moveTo>
                    <a:pt x="213791" y="174983"/>
                  </a:moveTo>
                  <a:lnTo>
                    <a:pt x="117703" y="175374"/>
                  </a:lnTo>
                  <a:lnTo>
                    <a:pt x="315429" y="175374"/>
                  </a:lnTo>
                  <a:lnTo>
                    <a:pt x="315429" y="175044"/>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object 55">
              <a:extLst>
                <a:ext uri="{FF2B5EF4-FFF2-40B4-BE49-F238E27FC236}">
                  <a16:creationId xmlns:a16="http://schemas.microsoft.com/office/drawing/2014/main" id="{CDD7C037-B612-42DE-AA83-D697E664677E}"/>
                </a:ext>
              </a:extLst>
            </p:cNvPr>
            <p:cNvSpPr/>
            <p:nvPr/>
          </p:nvSpPr>
          <p:spPr>
            <a:xfrm>
              <a:off x="8065533"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5" y="188899"/>
                  </a:lnTo>
                  <a:lnTo>
                    <a:pt x="203847" y="186004"/>
                  </a:lnTo>
                  <a:lnTo>
                    <a:pt x="200875" y="184086"/>
                  </a:lnTo>
                  <a:lnTo>
                    <a:pt x="200956" y="181978"/>
                  </a:lnTo>
                  <a:lnTo>
                    <a:pt x="201041" y="180352"/>
                  </a:lnTo>
                  <a:lnTo>
                    <a:pt x="203860" y="177139"/>
                  </a:lnTo>
                  <a:lnTo>
                    <a:pt x="207441" y="176923"/>
                  </a:lnTo>
                  <a:lnTo>
                    <a:pt x="217455" y="176923"/>
                  </a:lnTo>
                  <a:lnTo>
                    <a:pt x="218488" y="175132"/>
                  </a:lnTo>
                  <a:lnTo>
                    <a:pt x="197739" y="175132"/>
                  </a:lnTo>
                  <a:lnTo>
                    <a:pt x="101644" y="174751"/>
                  </a:lnTo>
                  <a:close/>
                </a:path>
                <a:path w="315595" h="323215">
                  <a:moveTo>
                    <a:pt x="217455" y="176923"/>
                  </a:moveTo>
                  <a:lnTo>
                    <a:pt x="207441" y="176923"/>
                  </a:lnTo>
                  <a:lnTo>
                    <a:pt x="210642" y="179743"/>
                  </a:lnTo>
                  <a:lnTo>
                    <a:pt x="211277" y="183426"/>
                  </a:lnTo>
                  <a:lnTo>
                    <a:pt x="208546" y="185699"/>
                  </a:lnTo>
                  <a:lnTo>
                    <a:pt x="206375" y="188899"/>
                  </a:lnTo>
                  <a:lnTo>
                    <a:pt x="218532" y="188899"/>
                  </a:lnTo>
                  <a:lnTo>
                    <a:pt x="214541" y="181978"/>
                  </a:lnTo>
                  <a:lnTo>
                    <a:pt x="217455" y="176923"/>
                  </a:lnTo>
                  <a:close/>
                </a:path>
                <a:path w="315595" h="323215">
                  <a:moveTo>
                    <a:pt x="302768" y="0"/>
                  </a:moveTo>
                  <a:lnTo>
                    <a:pt x="299872" y="4825"/>
                  </a:lnTo>
                  <a:lnTo>
                    <a:pt x="297421" y="8851"/>
                  </a:lnTo>
                  <a:lnTo>
                    <a:pt x="230176" y="125358"/>
                  </a:lnTo>
                  <a:lnTo>
                    <a:pt x="203631" y="172008"/>
                  </a:lnTo>
                  <a:lnTo>
                    <a:pt x="197739" y="175132"/>
                  </a:lnTo>
                  <a:lnTo>
                    <a:pt x="218488" y="175132"/>
                  </a:lnTo>
                  <a:lnTo>
                    <a:pt x="315429" y="7023"/>
                  </a:lnTo>
                  <a:lnTo>
                    <a:pt x="30276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object 56">
              <a:extLst>
                <a:ext uri="{FF2B5EF4-FFF2-40B4-BE49-F238E27FC236}">
                  <a16:creationId xmlns:a16="http://schemas.microsoft.com/office/drawing/2014/main" id="{B7244168-ADBA-4898-BACE-3294C88E4914}"/>
                </a:ext>
              </a:extLst>
            </p:cNvPr>
            <p:cNvSpPr/>
            <p:nvPr/>
          </p:nvSpPr>
          <p:spPr>
            <a:xfrm>
              <a:off x="8935308" y="6534778"/>
              <a:ext cx="315595" cy="323215"/>
            </a:xfrm>
            <a:custGeom>
              <a:avLst/>
              <a:gdLst/>
              <a:ahLst/>
              <a:cxnLst/>
              <a:rect l="l" t="t" r="r" b="b"/>
              <a:pathLst>
                <a:path w="315595" h="323215">
                  <a:moveTo>
                    <a:pt x="218217" y="189356"/>
                  </a:moveTo>
                  <a:lnTo>
                    <a:pt x="198247" y="189356"/>
                  </a:lnTo>
                  <a:lnTo>
                    <a:pt x="203111" y="192189"/>
                  </a:lnTo>
                  <a:lnTo>
                    <a:pt x="220646" y="223201"/>
                  </a:lnTo>
                  <a:lnTo>
                    <a:pt x="234086" y="246567"/>
                  </a:lnTo>
                  <a:lnTo>
                    <a:pt x="278463" y="323221"/>
                  </a:lnTo>
                  <a:lnTo>
                    <a:pt x="295439" y="323221"/>
                  </a:lnTo>
                  <a:lnTo>
                    <a:pt x="218217" y="189356"/>
                  </a:lnTo>
                  <a:close/>
                </a:path>
                <a:path w="315595" h="323215">
                  <a:moveTo>
                    <a:pt x="101455" y="175026"/>
                  </a:moveTo>
                  <a:lnTo>
                    <a:pt x="15608" y="175082"/>
                  </a:lnTo>
                  <a:lnTo>
                    <a:pt x="0" y="175082"/>
                  </a:lnTo>
                  <a:lnTo>
                    <a:pt x="0" y="189610"/>
                  </a:lnTo>
                  <a:lnTo>
                    <a:pt x="102998" y="189647"/>
                  </a:lnTo>
                  <a:lnTo>
                    <a:pt x="218217" y="189356"/>
                  </a:lnTo>
                  <a:lnTo>
                    <a:pt x="216927" y="187121"/>
                  </a:lnTo>
                  <a:lnTo>
                    <a:pt x="207035" y="187121"/>
                  </a:lnTo>
                  <a:lnTo>
                    <a:pt x="203466" y="186969"/>
                  </a:lnTo>
                  <a:lnTo>
                    <a:pt x="200583" y="183705"/>
                  </a:lnTo>
                  <a:lnTo>
                    <a:pt x="200583" y="179958"/>
                  </a:lnTo>
                  <a:lnTo>
                    <a:pt x="203504" y="178079"/>
                  </a:lnTo>
                  <a:lnTo>
                    <a:pt x="205819" y="175412"/>
                  </a:lnTo>
                  <a:lnTo>
                    <a:pt x="197650" y="175412"/>
                  </a:lnTo>
                  <a:lnTo>
                    <a:pt x="101455" y="175026"/>
                  </a:lnTo>
                  <a:close/>
                </a:path>
                <a:path w="315595" h="323215">
                  <a:moveTo>
                    <a:pt x="218195" y="175196"/>
                  </a:moveTo>
                  <a:lnTo>
                    <a:pt x="206006" y="175196"/>
                  </a:lnTo>
                  <a:lnTo>
                    <a:pt x="208178" y="178434"/>
                  </a:lnTo>
                  <a:lnTo>
                    <a:pt x="210870" y="180720"/>
                  </a:lnTo>
                  <a:lnTo>
                    <a:pt x="210324" y="184403"/>
                  </a:lnTo>
                  <a:lnTo>
                    <a:pt x="207035" y="187121"/>
                  </a:lnTo>
                  <a:lnTo>
                    <a:pt x="216927" y="187121"/>
                  </a:lnTo>
                  <a:lnTo>
                    <a:pt x="214122" y="182257"/>
                  </a:lnTo>
                  <a:lnTo>
                    <a:pt x="218195" y="175196"/>
                  </a:lnTo>
                  <a:close/>
                </a:path>
                <a:path w="315595" h="323215">
                  <a:moveTo>
                    <a:pt x="302564" y="0"/>
                  </a:moveTo>
                  <a:lnTo>
                    <a:pt x="299605" y="4952"/>
                  </a:lnTo>
                  <a:lnTo>
                    <a:pt x="297129" y="8940"/>
                  </a:lnTo>
                  <a:lnTo>
                    <a:pt x="229885" y="125447"/>
                  </a:lnTo>
                  <a:lnTo>
                    <a:pt x="208470" y="163042"/>
                  </a:lnTo>
                  <a:lnTo>
                    <a:pt x="203390" y="172034"/>
                  </a:lnTo>
                  <a:lnTo>
                    <a:pt x="197650" y="175412"/>
                  </a:lnTo>
                  <a:lnTo>
                    <a:pt x="205819" y="175412"/>
                  </a:lnTo>
                  <a:lnTo>
                    <a:pt x="206006" y="175196"/>
                  </a:lnTo>
                  <a:lnTo>
                    <a:pt x="218195" y="175196"/>
                  </a:lnTo>
                  <a:lnTo>
                    <a:pt x="314998" y="7404"/>
                  </a:lnTo>
                  <a:lnTo>
                    <a:pt x="30256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object 57">
              <a:extLst>
                <a:ext uri="{FF2B5EF4-FFF2-40B4-BE49-F238E27FC236}">
                  <a16:creationId xmlns:a16="http://schemas.microsoft.com/office/drawing/2014/main" id="{A6BF3BDC-DDBB-48FD-8B2F-AAF81EEC6ACC}"/>
                </a:ext>
              </a:extLst>
            </p:cNvPr>
            <p:cNvSpPr/>
            <p:nvPr/>
          </p:nvSpPr>
          <p:spPr>
            <a:xfrm>
              <a:off x="7582665" y="6534786"/>
              <a:ext cx="315595" cy="323215"/>
            </a:xfrm>
            <a:custGeom>
              <a:avLst/>
              <a:gdLst/>
              <a:ahLst/>
              <a:cxnLst/>
              <a:rect l="l" t="t" r="r" b="b"/>
              <a:pathLst>
                <a:path w="315595" h="323215">
                  <a:moveTo>
                    <a:pt x="12191" y="0"/>
                  </a:moveTo>
                  <a:lnTo>
                    <a:pt x="0" y="7645"/>
                  </a:lnTo>
                  <a:lnTo>
                    <a:pt x="100710" y="182244"/>
                  </a:lnTo>
                  <a:lnTo>
                    <a:pt x="19430" y="323213"/>
                  </a:lnTo>
                  <a:lnTo>
                    <a:pt x="36367" y="323213"/>
                  </a:lnTo>
                  <a:lnTo>
                    <a:pt x="113588" y="189610"/>
                  </a:lnTo>
                  <a:lnTo>
                    <a:pt x="315264" y="189610"/>
                  </a:lnTo>
                  <a:lnTo>
                    <a:pt x="315264" y="187134"/>
                  </a:lnTo>
                  <a:lnTo>
                    <a:pt x="111455" y="187134"/>
                  </a:lnTo>
                  <a:lnTo>
                    <a:pt x="107645" y="186994"/>
                  </a:lnTo>
                  <a:lnTo>
                    <a:pt x="105790" y="184175"/>
                  </a:lnTo>
                  <a:lnTo>
                    <a:pt x="103873" y="182549"/>
                  </a:lnTo>
                  <a:lnTo>
                    <a:pt x="105562" y="180682"/>
                  </a:lnTo>
                  <a:lnTo>
                    <a:pt x="107073" y="177584"/>
                  </a:lnTo>
                  <a:lnTo>
                    <a:pt x="110832" y="177012"/>
                  </a:lnTo>
                  <a:lnTo>
                    <a:pt x="315264" y="177012"/>
                  </a:lnTo>
                  <a:lnTo>
                    <a:pt x="315264" y="175399"/>
                  </a:lnTo>
                  <a:lnTo>
                    <a:pt x="117576" y="175399"/>
                  </a:lnTo>
                  <a:lnTo>
                    <a:pt x="111671" y="172389"/>
                  </a:lnTo>
                  <a:lnTo>
                    <a:pt x="84936" y="125404"/>
                  </a:lnTo>
                  <a:lnTo>
                    <a:pt x="17145" y="8013"/>
                  </a:lnTo>
                  <a:lnTo>
                    <a:pt x="14643" y="4064"/>
                  </a:lnTo>
                  <a:lnTo>
                    <a:pt x="12191" y="0"/>
                  </a:lnTo>
                  <a:close/>
                </a:path>
                <a:path w="315595" h="323215">
                  <a:moveTo>
                    <a:pt x="315264" y="177012"/>
                  </a:moveTo>
                  <a:lnTo>
                    <a:pt x="110832" y="177012"/>
                  </a:lnTo>
                  <a:lnTo>
                    <a:pt x="113118" y="179666"/>
                  </a:lnTo>
                  <a:lnTo>
                    <a:pt x="116458" y="181851"/>
                  </a:lnTo>
                  <a:lnTo>
                    <a:pt x="113410" y="184302"/>
                  </a:lnTo>
                  <a:lnTo>
                    <a:pt x="111455" y="187134"/>
                  </a:lnTo>
                  <a:lnTo>
                    <a:pt x="315264" y="187134"/>
                  </a:lnTo>
                  <a:lnTo>
                    <a:pt x="315264" y="177012"/>
                  </a:lnTo>
                  <a:close/>
                </a:path>
                <a:path w="315595" h="323215">
                  <a:moveTo>
                    <a:pt x="213658" y="175021"/>
                  </a:moveTo>
                  <a:lnTo>
                    <a:pt x="117576"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object 58">
              <a:extLst>
                <a:ext uri="{FF2B5EF4-FFF2-40B4-BE49-F238E27FC236}">
                  <a16:creationId xmlns:a16="http://schemas.microsoft.com/office/drawing/2014/main" id="{1065B5FE-6EEB-4331-9A73-A334544CBCB2}"/>
                </a:ext>
              </a:extLst>
            </p:cNvPr>
            <p:cNvSpPr/>
            <p:nvPr/>
          </p:nvSpPr>
          <p:spPr>
            <a:xfrm>
              <a:off x="7196350"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59"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31"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56"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object 59">
              <a:extLst>
                <a:ext uri="{FF2B5EF4-FFF2-40B4-BE49-F238E27FC236}">
                  <a16:creationId xmlns:a16="http://schemas.microsoft.com/office/drawing/2014/main" id="{470923D4-79EF-482D-AB4C-4B7F0BC16488}"/>
                </a:ext>
              </a:extLst>
            </p:cNvPr>
            <p:cNvSpPr/>
            <p:nvPr/>
          </p:nvSpPr>
          <p:spPr>
            <a:xfrm>
              <a:off x="6326373" y="6535015"/>
              <a:ext cx="316230" cy="323215"/>
            </a:xfrm>
            <a:custGeom>
              <a:avLst/>
              <a:gdLst/>
              <a:ahLst/>
              <a:cxnLst/>
              <a:rect l="l" t="t" r="r" b="b"/>
              <a:pathLst>
                <a:path w="316229" h="323215">
                  <a:moveTo>
                    <a:pt x="115030" y="174788"/>
                  </a:moveTo>
                  <a:lnTo>
                    <a:pt x="15328" y="174853"/>
                  </a:lnTo>
                  <a:lnTo>
                    <a:pt x="0" y="174853"/>
                  </a:lnTo>
                  <a:lnTo>
                    <a:pt x="0" y="189598"/>
                  </a:lnTo>
                  <a:lnTo>
                    <a:pt x="194284" y="189598"/>
                  </a:lnTo>
                  <a:lnTo>
                    <a:pt x="198577" y="190284"/>
                  </a:lnTo>
                  <a:lnTo>
                    <a:pt x="201968" y="191922"/>
                  </a:lnTo>
                  <a:lnTo>
                    <a:pt x="204838" y="194983"/>
                  </a:lnTo>
                  <a:lnTo>
                    <a:pt x="278835" y="322983"/>
                  </a:lnTo>
                  <a:lnTo>
                    <a:pt x="296262" y="322983"/>
                  </a:lnTo>
                  <a:lnTo>
                    <a:pt x="217694" y="186778"/>
                  </a:lnTo>
                  <a:lnTo>
                    <a:pt x="206006" y="186778"/>
                  </a:lnTo>
                  <a:lnTo>
                    <a:pt x="205816" y="186677"/>
                  </a:lnTo>
                  <a:lnTo>
                    <a:pt x="205651" y="186651"/>
                  </a:lnTo>
                  <a:lnTo>
                    <a:pt x="203898" y="186194"/>
                  </a:lnTo>
                  <a:lnTo>
                    <a:pt x="201444" y="183387"/>
                  </a:lnTo>
                  <a:lnTo>
                    <a:pt x="201396" y="179908"/>
                  </a:lnTo>
                  <a:lnTo>
                    <a:pt x="203822" y="178142"/>
                  </a:lnTo>
                  <a:lnTo>
                    <a:pt x="206146" y="175640"/>
                  </a:lnTo>
                  <a:lnTo>
                    <a:pt x="218625" y="175640"/>
                  </a:lnTo>
                  <a:lnTo>
                    <a:pt x="218932" y="175107"/>
                  </a:lnTo>
                  <a:lnTo>
                    <a:pt x="190855" y="175107"/>
                  </a:lnTo>
                  <a:lnTo>
                    <a:pt x="115030" y="174788"/>
                  </a:lnTo>
                  <a:close/>
                </a:path>
                <a:path w="316229" h="323215">
                  <a:moveTo>
                    <a:pt x="218625" y="175640"/>
                  </a:moveTo>
                  <a:lnTo>
                    <a:pt x="206146" y="175640"/>
                  </a:lnTo>
                  <a:lnTo>
                    <a:pt x="208483" y="178142"/>
                  </a:lnTo>
                  <a:lnTo>
                    <a:pt x="210921" y="179908"/>
                  </a:lnTo>
                  <a:lnTo>
                    <a:pt x="210896" y="183387"/>
                  </a:lnTo>
                  <a:lnTo>
                    <a:pt x="208318" y="186283"/>
                  </a:lnTo>
                  <a:lnTo>
                    <a:pt x="206413" y="186689"/>
                  </a:lnTo>
                  <a:lnTo>
                    <a:pt x="206260" y="186778"/>
                  </a:lnTo>
                  <a:lnTo>
                    <a:pt x="217694" y="186778"/>
                  </a:lnTo>
                  <a:lnTo>
                    <a:pt x="214947" y="182016"/>
                  </a:lnTo>
                  <a:lnTo>
                    <a:pt x="218625" y="175640"/>
                  </a:lnTo>
                  <a:close/>
                </a:path>
                <a:path w="316229" h="323215">
                  <a:moveTo>
                    <a:pt x="302882" y="0"/>
                  </a:moveTo>
                  <a:lnTo>
                    <a:pt x="300405" y="4089"/>
                  </a:lnTo>
                  <a:lnTo>
                    <a:pt x="297891" y="8039"/>
                  </a:lnTo>
                  <a:lnTo>
                    <a:pt x="230103" y="125429"/>
                  </a:lnTo>
                  <a:lnTo>
                    <a:pt x="208457" y="163309"/>
                  </a:lnTo>
                  <a:lnTo>
                    <a:pt x="204901" y="169583"/>
                  </a:lnTo>
                  <a:lnTo>
                    <a:pt x="201040" y="173100"/>
                  </a:lnTo>
                  <a:lnTo>
                    <a:pt x="193128" y="174904"/>
                  </a:lnTo>
                  <a:lnTo>
                    <a:pt x="190855" y="175107"/>
                  </a:lnTo>
                  <a:lnTo>
                    <a:pt x="218932" y="175107"/>
                  </a:lnTo>
                  <a:lnTo>
                    <a:pt x="315798" y="7188"/>
                  </a:lnTo>
                  <a:lnTo>
                    <a:pt x="303439" y="165"/>
                  </a:lnTo>
                  <a:lnTo>
                    <a:pt x="303174" y="165"/>
                  </a:lnTo>
                  <a:lnTo>
                    <a:pt x="302882" y="0"/>
                  </a:lnTo>
                  <a:close/>
                </a:path>
                <a:path w="316229" h="323215">
                  <a:moveTo>
                    <a:pt x="303237" y="50"/>
                  </a:moveTo>
                  <a:lnTo>
                    <a:pt x="303439" y="165"/>
                  </a:lnTo>
                  <a:lnTo>
                    <a:pt x="303237" y="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object 60">
              <a:extLst>
                <a:ext uri="{FF2B5EF4-FFF2-40B4-BE49-F238E27FC236}">
                  <a16:creationId xmlns:a16="http://schemas.microsoft.com/office/drawing/2014/main" id="{149B9635-56DB-474C-BBDA-181A77312CCB}"/>
                </a:ext>
              </a:extLst>
            </p:cNvPr>
            <p:cNvSpPr/>
            <p:nvPr/>
          </p:nvSpPr>
          <p:spPr>
            <a:xfrm>
              <a:off x="7582637"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67" y="173888"/>
                  </a:lnTo>
                  <a:lnTo>
                    <a:pt x="103987" y="171602"/>
                  </a:lnTo>
                  <a:lnTo>
                    <a:pt x="104508" y="167855"/>
                  </a:lnTo>
                  <a:lnTo>
                    <a:pt x="107772" y="165100"/>
                  </a:lnTo>
                  <a:lnTo>
                    <a:pt x="111366" y="165214"/>
                  </a:lnTo>
                  <a:lnTo>
                    <a:pt x="114274" y="168516"/>
                  </a:lnTo>
                  <a:lnTo>
                    <a:pt x="114274" y="162179"/>
                  </a:lnTo>
                  <a:lnTo>
                    <a:pt x="113322" y="162179"/>
                  </a:lnTo>
                  <a:lnTo>
                    <a:pt x="19583" y="0"/>
                  </a:lnTo>
                  <a:lnTo>
                    <a:pt x="2705" y="0"/>
                  </a:lnTo>
                  <a:lnTo>
                    <a:pt x="100723" y="169989"/>
                  </a:lnTo>
                  <a:lnTo>
                    <a:pt x="0" y="344690"/>
                  </a:lnTo>
                  <a:lnTo>
                    <a:pt x="12204" y="352158"/>
                  </a:lnTo>
                  <a:lnTo>
                    <a:pt x="14732" y="348018"/>
                  </a:lnTo>
                  <a:lnTo>
                    <a:pt x="17259" y="344068"/>
                  </a:lnTo>
                  <a:lnTo>
                    <a:pt x="62992" y="265074"/>
                  </a:lnTo>
                  <a:lnTo>
                    <a:pt x="84569" y="227545"/>
                  </a:lnTo>
                  <a:lnTo>
                    <a:pt x="105956" y="189915"/>
                  </a:lnTo>
                  <a:lnTo>
                    <a:pt x="110185" y="183857"/>
                  </a:lnTo>
                  <a:lnTo>
                    <a:pt x="115036" y="179870"/>
                  </a:lnTo>
                  <a:lnTo>
                    <a:pt x="120916" y="177698"/>
                  </a:lnTo>
                  <a:lnTo>
                    <a:pt x="127025" y="177190"/>
                  </a:lnTo>
                  <a:lnTo>
                    <a:pt x="128231" y="177088"/>
                  </a:lnTo>
                  <a:lnTo>
                    <a:pt x="213436" y="177431"/>
                  </a:lnTo>
                  <a:lnTo>
                    <a:pt x="315125" y="177355"/>
                  </a:lnTo>
                  <a:lnTo>
                    <a:pt x="315125" y="177088"/>
                  </a:lnTo>
                  <a:lnTo>
                    <a:pt x="315125" y="165100"/>
                  </a:lnTo>
                  <a:lnTo>
                    <a:pt x="315125" y="162179"/>
                  </a:lnTo>
                  <a:close/>
                </a:path>
                <a:path w="363854" h="603250">
                  <a:moveTo>
                    <a:pt x="363562" y="246164"/>
                  </a:moveTo>
                  <a:lnTo>
                    <a:pt x="351205" y="238912"/>
                  </a:lnTo>
                  <a:lnTo>
                    <a:pt x="348589" y="243205"/>
                  </a:lnTo>
                  <a:lnTo>
                    <a:pt x="346062" y="247167"/>
                  </a:lnTo>
                  <a:lnTo>
                    <a:pt x="301332" y="324269"/>
                  </a:lnTo>
                  <a:lnTo>
                    <a:pt x="280314" y="360883"/>
                  </a:lnTo>
                  <a:lnTo>
                    <a:pt x="259638" y="397687"/>
                  </a:lnTo>
                  <a:lnTo>
                    <a:pt x="259397" y="398043"/>
                  </a:lnTo>
                  <a:lnTo>
                    <a:pt x="259397" y="419188"/>
                  </a:lnTo>
                  <a:lnTo>
                    <a:pt x="258864" y="422833"/>
                  </a:lnTo>
                  <a:lnTo>
                    <a:pt x="255676" y="425589"/>
                  </a:lnTo>
                  <a:lnTo>
                    <a:pt x="253873" y="425488"/>
                  </a:lnTo>
                  <a:lnTo>
                    <a:pt x="252145" y="425424"/>
                  </a:lnTo>
                  <a:lnTo>
                    <a:pt x="249339" y="422236"/>
                  </a:lnTo>
                  <a:lnTo>
                    <a:pt x="249275" y="418528"/>
                  </a:lnTo>
                  <a:lnTo>
                    <a:pt x="252133" y="416648"/>
                  </a:lnTo>
                  <a:lnTo>
                    <a:pt x="254444" y="413956"/>
                  </a:lnTo>
                  <a:lnTo>
                    <a:pt x="254596" y="413778"/>
                  </a:lnTo>
                  <a:lnTo>
                    <a:pt x="256743" y="416966"/>
                  </a:lnTo>
                  <a:lnTo>
                    <a:pt x="259397" y="419188"/>
                  </a:lnTo>
                  <a:lnTo>
                    <a:pt x="259397" y="398043"/>
                  </a:lnTo>
                  <a:lnTo>
                    <a:pt x="254101" y="405638"/>
                  </a:lnTo>
                  <a:lnTo>
                    <a:pt x="247738" y="410679"/>
                  </a:lnTo>
                  <a:lnTo>
                    <a:pt x="240093" y="413308"/>
                  </a:lnTo>
                  <a:lnTo>
                    <a:pt x="230695" y="413956"/>
                  </a:lnTo>
                  <a:lnTo>
                    <a:pt x="159715" y="413473"/>
                  </a:lnTo>
                  <a:lnTo>
                    <a:pt x="50609" y="414007"/>
                  </a:lnTo>
                  <a:lnTo>
                    <a:pt x="49403" y="414947"/>
                  </a:lnTo>
                  <a:lnTo>
                    <a:pt x="48196" y="415480"/>
                  </a:lnTo>
                  <a:lnTo>
                    <a:pt x="48196" y="428078"/>
                  </a:lnTo>
                  <a:lnTo>
                    <a:pt x="149720" y="428155"/>
                  </a:lnTo>
                  <a:lnTo>
                    <a:pt x="236829" y="427837"/>
                  </a:lnTo>
                  <a:lnTo>
                    <a:pt x="243014" y="428396"/>
                  </a:lnTo>
                  <a:lnTo>
                    <a:pt x="248856" y="430682"/>
                  </a:lnTo>
                  <a:lnTo>
                    <a:pt x="253580" y="434771"/>
                  </a:lnTo>
                  <a:lnTo>
                    <a:pt x="257695" y="440766"/>
                  </a:lnTo>
                  <a:lnTo>
                    <a:pt x="278041" y="476554"/>
                  </a:lnTo>
                  <a:lnTo>
                    <a:pt x="343522" y="589991"/>
                  </a:lnTo>
                  <a:lnTo>
                    <a:pt x="347345" y="596455"/>
                  </a:lnTo>
                  <a:lnTo>
                    <a:pt x="351243" y="603110"/>
                  </a:lnTo>
                  <a:lnTo>
                    <a:pt x="363347" y="594918"/>
                  </a:lnTo>
                  <a:lnTo>
                    <a:pt x="266928" y="427723"/>
                  </a:lnTo>
                  <a:lnTo>
                    <a:pt x="265696" y="425589"/>
                  </a:lnTo>
                  <a:lnTo>
                    <a:pt x="262877" y="420700"/>
                  </a:lnTo>
                  <a:lnTo>
                    <a:pt x="266865" y="413778"/>
                  </a:lnTo>
                  <a:lnTo>
                    <a:pt x="363562"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object 61">
              <a:extLst>
                <a:ext uri="{FF2B5EF4-FFF2-40B4-BE49-F238E27FC236}">
                  <a16:creationId xmlns:a16="http://schemas.microsoft.com/office/drawing/2014/main" id="{B09387F3-A24F-4A0D-87BC-F395E1288A6D}"/>
                </a:ext>
              </a:extLst>
            </p:cNvPr>
            <p:cNvSpPr/>
            <p:nvPr/>
          </p:nvSpPr>
          <p:spPr>
            <a:xfrm>
              <a:off x="8017279" y="6284230"/>
              <a:ext cx="316230" cy="364490"/>
            </a:xfrm>
            <a:custGeom>
              <a:avLst/>
              <a:gdLst/>
              <a:ahLst/>
              <a:cxnLst/>
              <a:rect l="l" t="t" r="r" b="b"/>
              <a:pathLst>
                <a:path w="316229" h="364490">
                  <a:moveTo>
                    <a:pt x="12522" y="0"/>
                  </a:moveTo>
                  <a:lnTo>
                    <a:pt x="0" y="7607"/>
                  </a:lnTo>
                  <a:lnTo>
                    <a:pt x="100634" y="182067"/>
                  </a:lnTo>
                  <a:lnTo>
                    <a:pt x="114"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43" y="184213"/>
                  </a:lnTo>
                  <a:lnTo>
                    <a:pt x="104457" y="180530"/>
                  </a:lnTo>
                  <a:lnTo>
                    <a:pt x="107226" y="177418"/>
                  </a:lnTo>
                  <a:lnTo>
                    <a:pt x="110705" y="177114"/>
                  </a:lnTo>
                  <a:lnTo>
                    <a:pt x="315094" y="177114"/>
                  </a:lnTo>
                  <a:lnTo>
                    <a:pt x="314989" y="175272"/>
                  </a:lnTo>
                  <a:lnTo>
                    <a:pt x="117259" y="175272"/>
                  </a:lnTo>
                  <a:lnTo>
                    <a:pt x="111671" y="172338"/>
                  </a:lnTo>
                  <a:lnTo>
                    <a:pt x="106807" y="163728"/>
                  </a:lnTo>
                  <a:lnTo>
                    <a:pt x="86448" y="127965"/>
                  </a:lnTo>
                  <a:lnTo>
                    <a:pt x="20739" y="14109"/>
                  </a:lnTo>
                  <a:lnTo>
                    <a:pt x="16700" y="7213"/>
                  </a:lnTo>
                  <a:lnTo>
                    <a:pt x="12522" y="0"/>
                  </a:lnTo>
                  <a:close/>
                </a:path>
                <a:path w="316229" h="364490">
                  <a:moveTo>
                    <a:pt x="312096" y="189077"/>
                  </a:moveTo>
                  <a:lnTo>
                    <a:pt x="129590" y="189077"/>
                  </a:lnTo>
                  <a:lnTo>
                    <a:pt x="219013" y="189501"/>
                  </a:lnTo>
                  <a:lnTo>
                    <a:pt x="310692" y="189382"/>
                  </a:lnTo>
                  <a:lnTo>
                    <a:pt x="312096" y="189077"/>
                  </a:lnTo>
                  <a:close/>
                </a:path>
                <a:path w="316229" h="364490">
                  <a:moveTo>
                    <a:pt x="315094" y="177114"/>
                  </a:moveTo>
                  <a:lnTo>
                    <a:pt x="110705" y="177114"/>
                  </a:lnTo>
                  <a:lnTo>
                    <a:pt x="113944" y="179946"/>
                  </a:lnTo>
                  <a:lnTo>
                    <a:pt x="114452" y="183591"/>
                  </a:lnTo>
                  <a:lnTo>
                    <a:pt x="111823" y="185800"/>
                  </a:lnTo>
                  <a:lnTo>
                    <a:pt x="109728" y="188937"/>
                  </a:lnTo>
                  <a:lnTo>
                    <a:pt x="312739" y="188937"/>
                  </a:lnTo>
                  <a:lnTo>
                    <a:pt x="312915" y="188899"/>
                  </a:lnTo>
                  <a:lnTo>
                    <a:pt x="315747" y="188569"/>
                  </a:lnTo>
                  <a:lnTo>
                    <a:pt x="315094" y="177114"/>
                  </a:lnTo>
                  <a:close/>
                </a:path>
                <a:path w="316229" h="364490">
                  <a:moveTo>
                    <a:pt x="212110" y="174936"/>
                  </a:moveTo>
                  <a:lnTo>
                    <a:pt x="117259" y="175272"/>
                  </a:lnTo>
                  <a:lnTo>
                    <a:pt x="314989" y="175272"/>
                  </a:lnTo>
                  <a:lnTo>
                    <a:pt x="314972" y="174980"/>
                  </a:lnTo>
                  <a:lnTo>
                    <a:pt x="212110"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object 62">
              <a:extLst>
                <a:ext uri="{FF2B5EF4-FFF2-40B4-BE49-F238E27FC236}">
                  <a16:creationId xmlns:a16="http://schemas.microsoft.com/office/drawing/2014/main" id="{5FE6D6F6-3DD0-4228-BA56-D40E5F980590}"/>
                </a:ext>
              </a:extLst>
            </p:cNvPr>
            <p:cNvSpPr/>
            <p:nvPr/>
          </p:nvSpPr>
          <p:spPr>
            <a:xfrm>
              <a:off x="8500349" y="6284634"/>
              <a:ext cx="315595" cy="364490"/>
            </a:xfrm>
            <a:custGeom>
              <a:avLst/>
              <a:gdLst/>
              <a:ahLst/>
              <a:cxnLst/>
              <a:rect l="l" t="t" r="r" b="b"/>
              <a:pathLst>
                <a:path w="315595" h="364490">
                  <a:moveTo>
                    <a:pt x="218562" y="188645"/>
                  </a:moveTo>
                  <a:lnTo>
                    <a:pt x="198056" y="188645"/>
                  </a:lnTo>
                  <a:lnTo>
                    <a:pt x="203784" y="191922"/>
                  </a:lnTo>
                  <a:lnTo>
                    <a:pt x="208851" y="200875"/>
                  </a:lnTo>
                  <a:lnTo>
                    <a:pt x="230281" y="238493"/>
                  </a:lnTo>
                  <a:lnTo>
                    <a:pt x="297713" y="355345"/>
                  </a:lnTo>
                  <a:lnTo>
                    <a:pt x="300418" y="359613"/>
                  </a:lnTo>
                  <a:lnTo>
                    <a:pt x="303047" y="363943"/>
                  </a:lnTo>
                  <a:lnTo>
                    <a:pt x="315125" y="356082"/>
                  </a:lnTo>
                  <a:lnTo>
                    <a:pt x="218562" y="188645"/>
                  </a:lnTo>
                  <a:close/>
                </a:path>
                <a:path w="315595" h="364490">
                  <a:moveTo>
                    <a:pt x="102398" y="174515"/>
                  </a:moveTo>
                  <a:lnTo>
                    <a:pt x="17221" y="174574"/>
                  </a:lnTo>
                  <a:lnTo>
                    <a:pt x="0" y="174574"/>
                  </a:lnTo>
                  <a:lnTo>
                    <a:pt x="0" y="189039"/>
                  </a:lnTo>
                  <a:lnTo>
                    <a:pt x="101827" y="189077"/>
                  </a:lnTo>
                  <a:lnTo>
                    <a:pt x="218562" y="188645"/>
                  </a:lnTo>
                  <a:lnTo>
                    <a:pt x="217346" y="186537"/>
                  </a:lnTo>
                  <a:lnTo>
                    <a:pt x="207302" y="186537"/>
                  </a:lnTo>
                  <a:lnTo>
                    <a:pt x="203796" y="186359"/>
                  </a:lnTo>
                  <a:lnTo>
                    <a:pt x="200977" y="183146"/>
                  </a:lnTo>
                  <a:lnTo>
                    <a:pt x="200939" y="179451"/>
                  </a:lnTo>
                  <a:lnTo>
                    <a:pt x="203822" y="177584"/>
                  </a:lnTo>
                  <a:lnTo>
                    <a:pt x="206109" y="174929"/>
                  </a:lnTo>
                  <a:lnTo>
                    <a:pt x="197904" y="174929"/>
                  </a:lnTo>
                  <a:lnTo>
                    <a:pt x="102398" y="174515"/>
                  </a:lnTo>
                  <a:close/>
                </a:path>
                <a:path w="315595" h="364490">
                  <a:moveTo>
                    <a:pt x="218540" y="174739"/>
                  </a:moveTo>
                  <a:lnTo>
                    <a:pt x="206273" y="174739"/>
                  </a:lnTo>
                  <a:lnTo>
                    <a:pt x="208406" y="177927"/>
                  </a:lnTo>
                  <a:lnTo>
                    <a:pt x="211048" y="180162"/>
                  </a:lnTo>
                  <a:lnTo>
                    <a:pt x="210515" y="183807"/>
                  </a:lnTo>
                  <a:lnTo>
                    <a:pt x="207302" y="186537"/>
                  </a:lnTo>
                  <a:lnTo>
                    <a:pt x="217346" y="186537"/>
                  </a:lnTo>
                  <a:lnTo>
                    <a:pt x="214541" y="181673"/>
                  </a:lnTo>
                  <a:lnTo>
                    <a:pt x="218540" y="174739"/>
                  </a:lnTo>
                  <a:close/>
                </a:path>
                <a:path w="315595" h="364490">
                  <a:moveTo>
                    <a:pt x="302729" y="0"/>
                  </a:moveTo>
                  <a:lnTo>
                    <a:pt x="300227" y="4127"/>
                  </a:lnTo>
                  <a:lnTo>
                    <a:pt x="297980" y="7708"/>
                  </a:lnTo>
                  <a:lnTo>
                    <a:pt x="230386" y="124734"/>
                  </a:lnTo>
                  <a:lnTo>
                    <a:pt x="208762" y="162636"/>
                  </a:lnTo>
                  <a:lnTo>
                    <a:pt x="203695" y="171589"/>
                  </a:lnTo>
                  <a:lnTo>
                    <a:pt x="197904" y="174929"/>
                  </a:lnTo>
                  <a:lnTo>
                    <a:pt x="206109" y="174929"/>
                  </a:lnTo>
                  <a:lnTo>
                    <a:pt x="206273" y="174739"/>
                  </a:lnTo>
                  <a:lnTo>
                    <a:pt x="218540" y="174739"/>
                  </a:lnTo>
                  <a:lnTo>
                    <a:pt x="315188" y="7175"/>
                  </a:lnTo>
                  <a:lnTo>
                    <a:pt x="3027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object 63">
              <a:extLst>
                <a:ext uri="{FF2B5EF4-FFF2-40B4-BE49-F238E27FC236}">
                  <a16:creationId xmlns:a16="http://schemas.microsoft.com/office/drawing/2014/main" id="{38204426-FDBA-4CD2-B332-096AFE770CB5}"/>
                </a:ext>
              </a:extLst>
            </p:cNvPr>
            <p:cNvSpPr/>
            <p:nvPr/>
          </p:nvSpPr>
          <p:spPr>
            <a:xfrm>
              <a:off x="9369876" y="6284362"/>
              <a:ext cx="315595" cy="364490"/>
            </a:xfrm>
            <a:custGeom>
              <a:avLst/>
              <a:gdLst/>
              <a:ahLst/>
              <a:cxnLst/>
              <a:rect l="l" t="t" r="r" b="b"/>
              <a:pathLst>
                <a:path w="315595" h="364490">
                  <a:moveTo>
                    <a:pt x="218456" y="189014"/>
                  </a:moveTo>
                  <a:lnTo>
                    <a:pt x="186613" y="189014"/>
                  </a:lnTo>
                  <a:lnTo>
                    <a:pt x="193893" y="189549"/>
                  </a:lnTo>
                  <a:lnTo>
                    <a:pt x="199834" y="191562"/>
                  </a:lnTo>
                  <a:lnTo>
                    <a:pt x="204766" y="195434"/>
                  </a:lnTo>
                  <a:lnTo>
                    <a:pt x="209016" y="201548"/>
                  </a:lnTo>
                  <a:lnTo>
                    <a:pt x="221425" y="223865"/>
                  </a:lnTo>
                  <a:lnTo>
                    <a:pt x="234129" y="246025"/>
                  </a:lnTo>
                  <a:lnTo>
                    <a:pt x="302640" y="364299"/>
                  </a:lnTo>
                  <a:lnTo>
                    <a:pt x="314883" y="356196"/>
                  </a:lnTo>
                  <a:lnTo>
                    <a:pt x="218456" y="189014"/>
                  </a:lnTo>
                  <a:close/>
                </a:path>
                <a:path w="315595" h="364490">
                  <a:moveTo>
                    <a:pt x="101766" y="174769"/>
                  </a:moveTo>
                  <a:lnTo>
                    <a:pt x="16598" y="174853"/>
                  </a:lnTo>
                  <a:lnTo>
                    <a:pt x="0" y="174853"/>
                  </a:lnTo>
                  <a:lnTo>
                    <a:pt x="0" y="189318"/>
                  </a:lnTo>
                  <a:lnTo>
                    <a:pt x="101439" y="189361"/>
                  </a:lnTo>
                  <a:lnTo>
                    <a:pt x="218456" y="189014"/>
                  </a:lnTo>
                  <a:lnTo>
                    <a:pt x="217174" y="186791"/>
                  </a:lnTo>
                  <a:lnTo>
                    <a:pt x="207873" y="186791"/>
                  </a:lnTo>
                  <a:lnTo>
                    <a:pt x="204127" y="186677"/>
                  </a:lnTo>
                  <a:lnTo>
                    <a:pt x="202323" y="183857"/>
                  </a:lnTo>
                  <a:lnTo>
                    <a:pt x="200456" y="182244"/>
                  </a:lnTo>
                  <a:lnTo>
                    <a:pt x="202095" y="180390"/>
                  </a:lnTo>
                  <a:lnTo>
                    <a:pt x="203555" y="177304"/>
                  </a:lnTo>
                  <a:lnTo>
                    <a:pt x="207251" y="176783"/>
                  </a:lnTo>
                  <a:lnTo>
                    <a:pt x="217350" y="176783"/>
                  </a:lnTo>
                  <a:lnTo>
                    <a:pt x="218303" y="175132"/>
                  </a:lnTo>
                  <a:lnTo>
                    <a:pt x="186943" y="175132"/>
                  </a:lnTo>
                  <a:lnTo>
                    <a:pt x="101766" y="174769"/>
                  </a:lnTo>
                  <a:close/>
                </a:path>
                <a:path w="315595" h="364490">
                  <a:moveTo>
                    <a:pt x="217350" y="176783"/>
                  </a:moveTo>
                  <a:lnTo>
                    <a:pt x="207251" y="176783"/>
                  </a:lnTo>
                  <a:lnTo>
                    <a:pt x="209473" y="179400"/>
                  </a:lnTo>
                  <a:lnTo>
                    <a:pt x="212750" y="181559"/>
                  </a:lnTo>
                  <a:lnTo>
                    <a:pt x="209803" y="183984"/>
                  </a:lnTo>
                  <a:lnTo>
                    <a:pt x="207873" y="186791"/>
                  </a:lnTo>
                  <a:lnTo>
                    <a:pt x="217174" y="186791"/>
                  </a:lnTo>
                  <a:lnTo>
                    <a:pt x="214375" y="181940"/>
                  </a:lnTo>
                  <a:lnTo>
                    <a:pt x="217350" y="176783"/>
                  </a:lnTo>
                  <a:close/>
                </a:path>
                <a:path w="315595" h="364490">
                  <a:moveTo>
                    <a:pt x="302653" y="0"/>
                  </a:moveTo>
                  <a:lnTo>
                    <a:pt x="300050" y="4343"/>
                  </a:lnTo>
                  <a:lnTo>
                    <a:pt x="298041" y="7569"/>
                  </a:lnTo>
                  <a:lnTo>
                    <a:pt x="230693" y="124170"/>
                  </a:lnTo>
                  <a:lnTo>
                    <a:pt x="209105" y="162090"/>
                  </a:lnTo>
                  <a:lnTo>
                    <a:pt x="186943" y="175132"/>
                  </a:lnTo>
                  <a:lnTo>
                    <a:pt x="218303" y="175132"/>
                  </a:lnTo>
                  <a:lnTo>
                    <a:pt x="314972" y="7569"/>
                  </a:lnTo>
                  <a:lnTo>
                    <a:pt x="302653"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object 64">
              <a:extLst>
                <a:ext uri="{FF2B5EF4-FFF2-40B4-BE49-F238E27FC236}">
                  <a16:creationId xmlns:a16="http://schemas.microsoft.com/office/drawing/2014/main" id="{EB9FCAEF-D9D0-4657-9B23-1AE12A1BB69C}"/>
                </a:ext>
              </a:extLst>
            </p:cNvPr>
            <p:cNvSpPr/>
            <p:nvPr/>
          </p:nvSpPr>
          <p:spPr>
            <a:xfrm>
              <a:off x="6760999" y="6284505"/>
              <a:ext cx="316230" cy="364490"/>
            </a:xfrm>
            <a:custGeom>
              <a:avLst/>
              <a:gdLst/>
              <a:ahLst/>
              <a:cxnLst/>
              <a:rect l="l" t="t" r="r" b="b"/>
              <a:pathLst>
                <a:path w="316229" h="364490">
                  <a:moveTo>
                    <a:pt x="219200" y="188810"/>
                  </a:moveTo>
                  <a:lnTo>
                    <a:pt x="187871" y="188810"/>
                  </a:lnTo>
                  <a:lnTo>
                    <a:pt x="195277" y="189477"/>
                  </a:lnTo>
                  <a:lnTo>
                    <a:pt x="201110" y="191769"/>
                  </a:lnTo>
                  <a:lnTo>
                    <a:pt x="205848" y="195843"/>
                  </a:lnTo>
                  <a:lnTo>
                    <a:pt x="209969" y="201853"/>
                  </a:lnTo>
                  <a:lnTo>
                    <a:pt x="230480" y="237937"/>
                  </a:lnTo>
                  <a:lnTo>
                    <a:pt x="296240" y="351904"/>
                  </a:lnTo>
                  <a:lnTo>
                    <a:pt x="299885" y="357936"/>
                  </a:lnTo>
                  <a:lnTo>
                    <a:pt x="303568" y="364159"/>
                  </a:lnTo>
                  <a:lnTo>
                    <a:pt x="315620" y="356006"/>
                  </a:lnTo>
                  <a:lnTo>
                    <a:pt x="219200" y="188810"/>
                  </a:lnTo>
                  <a:close/>
                </a:path>
                <a:path w="316229" h="364490">
                  <a:moveTo>
                    <a:pt x="18465" y="189166"/>
                  </a:moveTo>
                  <a:lnTo>
                    <a:pt x="8635" y="189166"/>
                  </a:lnTo>
                  <a:lnTo>
                    <a:pt x="18465" y="190093"/>
                  </a:lnTo>
                  <a:lnTo>
                    <a:pt x="18465" y="189166"/>
                  </a:lnTo>
                  <a:close/>
                </a:path>
                <a:path w="316229" h="364490">
                  <a:moveTo>
                    <a:pt x="0" y="174624"/>
                  </a:moveTo>
                  <a:lnTo>
                    <a:pt x="0" y="188353"/>
                  </a:lnTo>
                  <a:lnTo>
                    <a:pt x="457" y="188391"/>
                  </a:lnTo>
                  <a:lnTo>
                    <a:pt x="457" y="189166"/>
                  </a:lnTo>
                  <a:lnTo>
                    <a:pt x="103168" y="189231"/>
                  </a:lnTo>
                  <a:lnTo>
                    <a:pt x="219200" y="188810"/>
                  </a:lnTo>
                  <a:lnTo>
                    <a:pt x="218080" y="186867"/>
                  </a:lnTo>
                  <a:lnTo>
                    <a:pt x="208000" y="186867"/>
                  </a:lnTo>
                  <a:lnTo>
                    <a:pt x="204317" y="186334"/>
                  </a:lnTo>
                  <a:lnTo>
                    <a:pt x="202857" y="183273"/>
                  </a:lnTo>
                  <a:lnTo>
                    <a:pt x="201231" y="181432"/>
                  </a:lnTo>
                  <a:lnTo>
                    <a:pt x="203098" y="179806"/>
                  </a:lnTo>
                  <a:lnTo>
                    <a:pt x="204939" y="176936"/>
                  </a:lnTo>
                  <a:lnTo>
                    <a:pt x="208686" y="176872"/>
                  </a:lnTo>
                  <a:lnTo>
                    <a:pt x="217985" y="176872"/>
                  </a:lnTo>
                  <a:lnTo>
                    <a:pt x="219040" y="175044"/>
                  </a:lnTo>
                  <a:lnTo>
                    <a:pt x="6222" y="175044"/>
                  </a:lnTo>
                  <a:lnTo>
                    <a:pt x="0" y="174624"/>
                  </a:lnTo>
                  <a:close/>
                </a:path>
                <a:path w="316229" h="364490">
                  <a:moveTo>
                    <a:pt x="217985" y="176872"/>
                  </a:moveTo>
                  <a:lnTo>
                    <a:pt x="208686" y="176872"/>
                  </a:lnTo>
                  <a:lnTo>
                    <a:pt x="210565" y="179743"/>
                  </a:lnTo>
                  <a:lnTo>
                    <a:pt x="213474" y="182219"/>
                  </a:lnTo>
                  <a:lnTo>
                    <a:pt x="210248" y="184302"/>
                  </a:lnTo>
                  <a:lnTo>
                    <a:pt x="208000" y="186867"/>
                  </a:lnTo>
                  <a:lnTo>
                    <a:pt x="218080" y="186867"/>
                  </a:lnTo>
                  <a:lnTo>
                    <a:pt x="215150" y="181787"/>
                  </a:lnTo>
                  <a:lnTo>
                    <a:pt x="217985" y="176872"/>
                  </a:lnTo>
                  <a:close/>
                </a:path>
                <a:path w="316229" h="364490">
                  <a:moveTo>
                    <a:pt x="128298" y="174550"/>
                  </a:moveTo>
                  <a:lnTo>
                    <a:pt x="6222" y="175044"/>
                  </a:lnTo>
                  <a:lnTo>
                    <a:pt x="219040" y="175044"/>
                  </a:lnTo>
                  <a:lnTo>
                    <a:pt x="184353" y="174993"/>
                  </a:lnTo>
                  <a:lnTo>
                    <a:pt x="156331" y="174614"/>
                  </a:lnTo>
                  <a:lnTo>
                    <a:pt x="128298" y="174550"/>
                  </a:lnTo>
                  <a:close/>
                </a:path>
                <a:path w="316229" h="364490">
                  <a:moveTo>
                    <a:pt x="303466" y="0"/>
                  </a:moveTo>
                  <a:lnTo>
                    <a:pt x="300837" y="4305"/>
                  </a:lnTo>
                  <a:lnTo>
                    <a:pt x="298322" y="8267"/>
                  </a:lnTo>
                  <a:lnTo>
                    <a:pt x="253272" y="85994"/>
                  </a:lnTo>
                  <a:lnTo>
                    <a:pt x="232058" y="122906"/>
                  </a:lnTo>
                  <a:lnTo>
                    <a:pt x="211124" y="159981"/>
                  </a:lnTo>
                  <a:lnTo>
                    <a:pt x="206005" y="167279"/>
                  </a:lnTo>
                  <a:lnTo>
                    <a:pt x="200110" y="171959"/>
                  </a:lnTo>
                  <a:lnTo>
                    <a:pt x="193029" y="174403"/>
                  </a:lnTo>
                  <a:lnTo>
                    <a:pt x="184353" y="174993"/>
                  </a:lnTo>
                  <a:lnTo>
                    <a:pt x="219069" y="174993"/>
                  </a:lnTo>
                  <a:lnTo>
                    <a:pt x="315823" y="7251"/>
                  </a:lnTo>
                  <a:lnTo>
                    <a:pt x="30346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object 65">
              <a:extLst>
                <a:ext uri="{FF2B5EF4-FFF2-40B4-BE49-F238E27FC236}">
                  <a16:creationId xmlns:a16="http://schemas.microsoft.com/office/drawing/2014/main" id="{F92FDA5C-E50E-47D3-9CB2-8649EE686500}"/>
                </a:ext>
              </a:extLst>
            </p:cNvPr>
            <p:cNvSpPr/>
            <p:nvPr/>
          </p:nvSpPr>
          <p:spPr>
            <a:xfrm>
              <a:off x="7147995"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81" y="274521"/>
                  </a:lnTo>
                  <a:lnTo>
                    <a:pt x="84881" y="238837"/>
                  </a:lnTo>
                  <a:lnTo>
                    <a:pt x="105168" y="203034"/>
                  </a:lnTo>
                  <a:lnTo>
                    <a:pt x="109778" y="196421"/>
                  </a:lnTo>
                  <a:lnTo>
                    <a:pt x="115098" y="192084"/>
                  </a:lnTo>
                  <a:lnTo>
                    <a:pt x="121568" y="189733"/>
                  </a:lnTo>
                  <a:lnTo>
                    <a:pt x="129628" y="189077"/>
                  </a:lnTo>
                  <a:lnTo>
                    <a:pt x="312085" y="189077"/>
                  </a:lnTo>
                  <a:lnTo>
                    <a:pt x="312940" y="188887"/>
                  </a:lnTo>
                  <a:lnTo>
                    <a:pt x="315709" y="188544"/>
                  </a:lnTo>
                  <a:lnTo>
                    <a:pt x="315596" y="186918"/>
                  </a:lnTo>
                  <a:lnTo>
                    <a:pt x="111391" y="186918"/>
                  </a:lnTo>
                  <a:lnTo>
                    <a:pt x="107657" y="186816"/>
                  </a:lnTo>
                  <a:lnTo>
                    <a:pt x="105816" y="184010"/>
                  </a:lnTo>
                  <a:lnTo>
                    <a:pt x="103962" y="182397"/>
                  </a:lnTo>
                  <a:lnTo>
                    <a:pt x="105600" y="180555"/>
                  </a:lnTo>
                  <a:lnTo>
                    <a:pt x="107073" y="177520"/>
                  </a:lnTo>
                  <a:lnTo>
                    <a:pt x="110744"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60" y="189501"/>
                  </a:lnTo>
                  <a:lnTo>
                    <a:pt x="310718" y="189382"/>
                  </a:lnTo>
                  <a:lnTo>
                    <a:pt x="312085" y="189077"/>
                  </a:lnTo>
                  <a:close/>
                </a:path>
                <a:path w="316229" h="364490">
                  <a:moveTo>
                    <a:pt x="314939" y="176923"/>
                  </a:moveTo>
                  <a:lnTo>
                    <a:pt x="110744" y="176923"/>
                  </a:lnTo>
                  <a:lnTo>
                    <a:pt x="113004" y="179539"/>
                  </a:lnTo>
                  <a:lnTo>
                    <a:pt x="116230" y="181673"/>
                  </a:lnTo>
                  <a:lnTo>
                    <a:pt x="113296" y="184124"/>
                  </a:lnTo>
                  <a:lnTo>
                    <a:pt x="111391" y="186918"/>
                  </a:lnTo>
                  <a:lnTo>
                    <a:pt x="315596"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object 66">
              <a:extLst>
                <a:ext uri="{FF2B5EF4-FFF2-40B4-BE49-F238E27FC236}">
                  <a16:creationId xmlns:a16="http://schemas.microsoft.com/office/drawing/2014/main" id="{ABB6B689-F52F-4562-A710-ABD556142747}"/>
                </a:ext>
              </a:extLst>
            </p:cNvPr>
            <p:cNvSpPr/>
            <p:nvPr/>
          </p:nvSpPr>
          <p:spPr>
            <a:xfrm>
              <a:off x="8886707" y="6284471"/>
              <a:ext cx="315595" cy="364490"/>
            </a:xfrm>
            <a:custGeom>
              <a:avLst/>
              <a:gdLst/>
              <a:ahLst/>
              <a:cxnLst/>
              <a:rect l="l" t="t" r="r" b="b"/>
              <a:pathLst>
                <a:path w="315595" h="364490">
                  <a:moveTo>
                    <a:pt x="11988" y="0"/>
                  </a:moveTo>
                  <a:lnTo>
                    <a:pt x="0" y="7492"/>
                  </a:lnTo>
                  <a:lnTo>
                    <a:pt x="100596" y="181825"/>
                  </a:lnTo>
                  <a:lnTo>
                    <a:pt x="76" y="356146"/>
                  </a:lnTo>
                  <a:lnTo>
                    <a:pt x="12077" y="364147"/>
                  </a:lnTo>
                  <a:lnTo>
                    <a:pt x="14528" y="360108"/>
                  </a:lnTo>
                  <a:lnTo>
                    <a:pt x="16535" y="356933"/>
                  </a:lnTo>
                  <a:lnTo>
                    <a:pt x="18402" y="353669"/>
                  </a:lnTo>
                  <a:lnTo>
                    <a:pt x="85499" y="237547"/>
                  </a:lnTo>
                  <a:lnTo>
                    <a:pt x="111760" y="191706"/>
                  </a:lnTo>
                  <a:lnTo>
                    <a:pt x="116281" y="188760"/>
                  </a:lnTo>
                  <a:lnTo>
                    <a:pt x="312280" y="188760"/>
                  </a:lnTo>
                  <a:lnTo>
                    <a:pt x="312442" y="188709"/>
                  </a:lnTo>
                  <a:lnTo>
                    <a:pt x="109689" y="188709"/>
                  </a:lnTo>
                  <a:lnTo>
                    <a:pt x="107187" y="185864"/>
                  </a:lnTo>
                  <a:lnTo>
                    <a:pt x="104279" y="183984"/>
                  </a:lnTo>
                  <a:lnTo>
                    <a:pt x="104406" y="180289"/>
                  </a:lnTo>
                  <a:lnTo>
                    <a:pt x="107149" y="177190"/>
                  </a:lnTo>
                  <a:lnTo>
                    <a:pt x="110655" y="176860"/>
                  </a:lnTo>
                  <a:lnTo>
                    <a:pt x="315226" y="176860"/>
                  </a:lnTo>
                  <a:lnTo>
                    <a:pt x="315226" y="175094"/>
                  </a:lnTo>
                  <a:lnTo>
                    <a:pt x="117360" y="175094"/>
                  </a:lnTo>
                  <a:lnTo>
                    <a:pt x="111531" y="171957"/>
                  </a:lnTo>
                  <a:lnTo>
                    <a:pt x="106438" y="162953"/>
                  </a:lnTo>
                  <a:lnTo>
                    <a:pt x="84642" y="124737"/>
                  </a:lnTo>
                  <a:lnTo>
                    <a:pt x="16586" y="6870"/>
                  </a:lnTo>
                  <a:lnTo>
                    <a:pt x="14211" y="3467"/>
                  </a:lnTo>
                  <a:lnTo>
                    <a:pt x="11988" y="0"/>
                  </a:lnTo>
                  <a:close/>
                </a:path>
                <a:path w="315595" h="364490">
                  <a:moveTo>
                    <a:pt x="312280" y="188760"/>
                  </a:moveTo>
                  <a:lnTo>
                    <a:pt x="116281" y="188760"/>
                  </a:lnTo>
                  <a:lnTo>
                    <a:pt x="139361" y="189221"/>
                  </a:lnTo>
                  <a:lnTo>
                    <a:pt x="154268" y="189253"/>
                  </a:lnTo>
                  <a:lnTo>
                    <a:pt x="311188" y="189102"/>
                  </a:lnTo>
                  <a:lnTo>
                    <a:pt x="312280" y="188760"/>
                  </a:lnTo>
                  <a:close/>
                </a:path>
                <a:path w="315595" h="364490">
                  <a:moveTo>
                    <a:pt x="315226" y="176860"/>
                  </a:moveTo>
                  <a:lnTo>
                    <a:pt x="110655" y="176860"/>
                  </a:lnTo>
                  <a:lnTo>
                    <a:pt x="113855" y="179679"/>
                  </a:lnTo>
                  <a:lnTo>
                    <a:pt x="114401" y="183324"/>
                  </a:lnTo>
                  <a:lnTo>
                    <a:pt x="111785" y="185547"/>
                  </a:lnTo>
                  <a:lnTo>
                    <a:pt x="109689" y="188709"/>
                  </a:lnTo>
                  <a:lnTo>
                    <a:pt x="312442" y="188709"/>
                  </a:lnTo>
                  <a:lnTo>
                    <a:pt x="313372" y="188417"/>
                  </a:lnTo>
                  <a:lnTo>
                    <a:pt x="315226" y="188099"/>
                  </a:lnTo>
                  <a:lnTo>
                    <a:pt x="315226" y="176860"/>
                  </a:lnTo>
                  <a:close/>
                </a:path>
                <a:path w="315595" h="364490">
                  <a:moveTo>
                    <a:pt x="213558" y="174683"/>
                  </a:moveTo>
                  <a:lnTo>
                    <a:pt x="117360" y="175094"/>
                  </a:lnTo>
                  <a:lnTo>
                    <a:pt x="315226" y="175094"/>
                  </a:lnTo>
                  <a:lnTo>
                    <a:pt x="315226" y="174751"/>
                  </a:lnTo>
                  <a:lnTo>
                    <a:pt x="213558" y="1746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object 67">
              <a:extLst>
                <a:ext uri="{FF2B5EF4-FFF2-40B4-BE49-F238E27FC236}">
                  <a16:creationId xmlns:a16="http://schemas.microsoft.com/office/drawing/2014/main" id="{C15AC1FD-94E6-4C86-8272-0A30857D8D14}"/>
                </a:ext>
              </a:extLst>
            </p:cNvPr>
            <p:cNvSpPr/>
            <p:nvPr/>
          </p:nvSpPr>
          <p:spPr>
            <a:xfrm>
              <a:off x="2857500" y="6045593"/>
              <a:ext cx="14604" cy="24765"/>
            </a:xfrm>
            <a:custGeom>
              <a:avLst/>
              <a:gdLst/>
              <a:ahLst/>
              <a:cxnLst/>
              <a:rect l="l" t="t" r="r" b="b"/>
              <a:pathLst>
                <a:path w="14605" h="24764">
                  <a:moveTo>
                    <a:pt x="14251" y="0"/>
                  </a:moveTo>
                  <a:lnTo>
                    <a:pt x="0" y="0"/>
                  </a:lnTo>
                  <a:lnTo>
                    <a:pt x="0" y="24726"/>
                  </a:lnTo>
                  <a:lnTo>
                    <a:pt x="6400" y="13660"/>
                  </a:lnTo>
                  <a:lnTo>
                    <a:pt x="1425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object 68">
              <a:extLst>
                <a:ext uri="{FF2B5EF4-FFF2-40B4-BE49-F238E27FC236}">
                  <a16:creationId xmlns:a16="http://schemas.microsoft.com/office/drawing/2014/main" id="{2A3E6703-F6BB-40EB-AE12-9FAF5F645A6D}"/>
                </a:ext>
              </a:extLst>
            </p:cNvPr>
            <p:cNvSpPr/>
            <p:nvPr/>
          </p:nvSpPr>
          <p:spPr>
            <a:xfrm>
              <a:off x="2857500" y="6360966"/>
              <a:ext cx="258445" cy="210820"/>
            </a:xfrm>
            <a:custGeom>
              <a:avLst/>
              <a:gdLst/>
              <a:ahLst/>
              <a:cxnLst/>
              <a:rect l="l" t="t" r="r" b="b"/>
              <a:pathLst>
                <a:path w="258444" h="210820">
                  <a:moveTo>
                    <a:pt x="0" y="0"/>
                  </a:moveTo>
                  <a:lnTo>
                    <a:pt x="0" y="29462"/>
                  </a:lnTo>
                  <a:lnTo>
                    <a:pt x="40020" y="98865"/>
                  </a:lnTo>
                  <a:lnTo>
                    <a:pt x="41557" y="102268"/>
                  </a:lnTo>
                  <a:lnTo>
                    <a:pt x="43055" y="105265"/>
                  </a:lnTo>
                  <a:lnTo>
                    <a:pt x="42255" y="107196"/>
                  </a:lnTo>
                  <a:lnTo>
                    <a:pt x="41861" y="108580"/>
                  </a:lnTo>
                  <a:lnTo>
                    <a:pt x="0" y="181190"/>
                  </a:lnTo>
                  <a:lnTo>
                    <a:pt x="0" y="210780"/>
                  </a:lnTo>
                  <a:lnTo>
                    <a:pt x="28983" y="160494"/>
                  </a:lnTo>
                  <a:lnTo>
                    <a:pt x="50840" y="122309"/>
                  </a:lnTo>
                  <a:lnTo>
                    <a:pt x="54841" y="115273"/>
                  </a:lnTo>
                  <a:lnTo>
                    <a:pt x="59349" y="112250"/>
                  </a:lnTo>
                  <a:lnTo>
                    <a:pt x="255480" y="112250"/>
                  </a:lnTo>
                  <a:lnTo>
                    <a:pt x="256491" y="111933"/>
                  </a:lnTo>
                  <a:lnTo>
                    <a:pt x="258384" y="111603"/>
                  </a:lnTo>
                  <a:lnTo>
                    <a:pt x="258384" y="110168"/>
                  </a:lnTo>
                  <a:lnTo>
                    <a:pt x="50167" y="110168"/>
                  </a:lnTo>
                  <a:lnTo>
                    <a:pt x="48262" y="107361"/>
                  </a:lnTo>
                  <a:lnTo>
                    <a:pt x="45379" y="104973"/>
                  </a:lnTo>
                  <a:lnTo>
                    <a:pt x="48643" y="102827"/>
                  </a:lnTo>
                  <a:lnTo>
                    <a:pt x="50878" y="100224"/>
                  </a:lnTo>
                  <a:lnTo>
                    <a:pt x="258384" y="100224"/>
                  </a:lnTo>
                  <a:lnTo>
                    <a:pt x="258384" y="98598"/>
                  </a:lnTo>
                  <a:lnTo>
                    <a:pt x="60518" y="98598"/>
                  </a:lnTo>
                  <a:lnTo>
                    <a:pt x="54688" y="95461"/>
                  </a:lnTo>
                  <a:lnTo>
                    <a:pt x="27782" y="48233"/>
                  </a:lnTo>
                  <a:lnTo>
                    <a:pt x="0" y="0"/>
                  </a:lnTo>
                  <a:close/>
                </a:path>
                <a:path w="258444" h="210820">
                  <a:moveTo>
                    <a:pt x="255480" y="112250"/>
                  </a:moveTo>
                  <a:lnTo>
                    <a:pt x="59349" y="112250"/>
                  </a:lnTo>
                  <a:lnTo>
                    <a:pt x="81748" y="112737"/>
                  </a:lnTo>
                  <a:lnTo>
                    <a:pt x="95944" y="112773"/>
                  </a:lnTo>
                  <a:lnTo>
                    <a:pt x="254307" y="112619"/>
                  </a:lnTo>
                  <a:lnTo>
                    <a:pt x="255480" y="112250"/>
                  </a:lnTo>
                  <a:close/>
                </a:path>
                <a:path w="258444" h="210820">
                  <a:moveTo>
                    <a:pt x="258384" y="100224"/>
                  </a:moveTo>
                  <a:lnTo>
                    <a:pt x="50878" y="100224"/>
                  </a:lnTo>
                  <a:lnTo>
                    <a:pt x="54561" y="100744"/>
                  </a:lnTo>
                  <a:lnTo>
                    <a:pt x="56009" y="103818"/>
                  </a:lnTo>
                  <a:lnTo>
                    <a:pt x="57647" y="105672"/>
                  </a:lnTo>
                  <a:lnTo>
                    <a:pt x="55793" y="107285"/>
                  </a:lnTo>
                  <a:lnTo>
                    <a:pt x="53926" y="110117"/>
                  </a:lnTo>
                  <a:lnTo>
                    <a:pt x="50167" y="110168"/>
                  </a:lnTo>
                  <a:lnTo>
                    <a:pt x="258384" y="110168"/>
                  </a:lnTo>
                  <a:lnTo>
                    <a:pt x="258384" y="100224"/>
                  </a:lnTo>
                  <a:close/>
                </a:path>
                <a:path w="258444" h="210820">
                  <a:moveTo>
                    <a:pt x="156009" y="98185"/>
                  </a:moveTo>
                  <a:lnTo>
                    <a:pt x="60518" y="98598"/>
                  </a:lnTo>
                  <a:lnTo>
                    <a:pt x="258384" y="98598"/>
                  </a:lnTo>
                  <a:lnTo>
                    <a:pt x="258384" y="98242"/>
                  </a:lnTo>
                  <a:lnTo>
                    <a:pt x="156009" y="98185"/>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object 69">
              <a:extLst>
                <a:ext uri="{FF2B5EF4-FFF2-40B4-BE49-F238E27FC236}">
                  <a16:creationId xmlns:a16="http://schemas.microsoft.com/office/drawing/2014/main" id="{F46391F6-A17A-4771-923A-E72A6D82ED63}"/>
                </a:ext>
              </a:extLst>
            </p:cNvPr>
            <p:cNvSpPr/>
            <p:nvPr/>
          </p:nvSpPr>
          <p:spPr>
            <a:xfrm>
              <a:off x="6712838" y="6534667"/>
              <a:ext cx="316230" cy="323850"/>
            </a:xfrm>
            <a:custGeom>
              <a:avLst/>
              <a:gdLst/>
              <a:ahLst/>
              <a:cxnLst/>
              <a:rect l="l" t="t" r="r" b="b"/>
              <a:pathLst>
                <a:path w="316229" h="323850">
                  <a:moveTo>
                    <a:pt x="66636" y="241084"/>
                  </a:moveTo>
                  <a:lnTo>
                    <a:pt x="19433" y="323333"/>
                  </a:lnTo>
                  <a:lnTo>
                    <a:pt x="36824" y="323333"/>
                  </a:lnTo>
                  <a:lnTo>
                    <a:pt x="46710" y="306235"/>
                  </a:lnTo>
                  <a:lnTo>
                    <a:pt x="66636" y="272338"/>
                  </a:lnTo>
                  <a:lnTo>
                    <a:pt x="66636" y="271767"/>
                  </a:lnTo>
                  <a:lnTo>
                    <a:pt x="83700" y="242252"/>
                  </a:lnTo>
                  <a:lnTo>
                    <a:pt x="66636" y="242252"/>
                  </a:lnTo>
                  <a:lnTo>
                    <a:pt x="66636" y="241084"/>
                  </a:lnTo>
                  <a:close/>
                </a:path>
                <a:path w="316229" h="323850">
                  <a:moveTo>
                    <a:pt x="12242" y="0"/>
                  </a:moveTo>
                  <a:lnTo>
                    <a:pt x="215" y="7391"/>
                  </a:lnTo>
                  <a:lnTo>
                    <a:pt x="0" y="7531"/>
                  </a:lnTo>
                  <a:lnTo>
                    <a:pt x="8308" y="22201"/>
                  </a:lnTo>
                  <a:lnTo>
                    <a:pt x="12487" y="29535"/>
                  </a:lnTo>
                  <a:lnTo>
                    <a:pt x="16713" y="36842"/>
                  </a:lnTo>
                  <a:lnTo>
                    <a:pt x="44005" y="83273"/>
                  </a:lnTo>
                  <a:lnTo>
                    <a:pt x="101168" y="182359"/>
                  </a:lnTo>
                  <a:lnTo>
                    <a:pt x="66636" y="242252"/>
                  </a:lnTo>
                  <a:lnTo>
                    <a:pt x="83700" y="242252"/>
                  </a:lnTo>
                  <a:lnTo>
                    <a:pt x="114414" y="189128"/>
                  </a:lnTo>
                  <a:lnTo>
                    <a:pt x="316153" y="189128"/>
                  </a:lnTo>
                  <a:lnTo>
                    <a:pt x="316050" y="187248"/>
                  </a:lnTo>
                  <a:lnTo>
                    <a:pt x="111188" y="187248"/>
                  </a:lnTo>
                  <a:lnTo>
                    <a:pt x="107607" y="187032"/>
                  </a:lnTo>
                  <a:lnTo>
                    <a:pt x="104686" y="183781"/>
                  </a:lnTo>
                  <a:lnTo>
                    <a:pt x="104787" y="180035"/>
                  </a:lnTo>
                  <a:lnTo>
                    <a:pt x="107695" y="178168"/>
                  </a:lnTo>
                  <a:lnTo>
                    <a:pt x="110223" y="175336"/>
                  </a:lnTo>
                  <a:lnTo>
                    <a:pt x="117139" y="175336"/>
                  </a:lnTo>
                  <a:lnTo>
                    <a:pt x="112013" y="172275"/>
                  </a:lnTo>
                  <a:lnTo>
                    <a:pt x="107238" y="163791"/>
                  </a:lnTo>
                  <a:lnTo>
                    <a:pt x="90247" y="133878"/>
                  </a:lnTo>
                  <a:lnTo>
                    <a:pt x="73099" y="104055"/>
                  </a:lnTo>
                  <a:lnTo>
                    <a:pt x="13101" y="444"/>
                  </a:lnTo>
                  <a:lnTo>
                    <a:pt x="12496" y="444"/>
                  </a:lnTo>
                  <a:lnTo>
                    <a:pt x="12242" y="0"/>
                  </a:lnTo>
                  <a:close/>
                </a:path>
                <a:path w="316229" h="323850">
                  <a:moveTo>
                    <a:pt x="117139" y="175336"/>
                  </a:moveTo>
                  <a:lnTo>
                    <a:pt x="110223" y="175336"/>
                  </a:lnTo>
                  <a:lnTo>
                    <a:pt x="112356" y="178561"/>
                  </a:lnTo>
                  <a:lnTo>
                    <a:pt x="115023" y="180835"/>
                  </a:lnTo>
                  <a:lnTo>
                    <a:pt x="114465" y="184505"/>
                  </a:lnTo>
                  <a:lnTo>
                    <a:pt x="111188" y="187248"/>
                  </a:lnTo>
                  <a:lnTo>
                    <a:pt x="316050" y="187248"/>
                  </a:lnTo>
                  <a:lnTo>
                    <a:pt x="315409" y="175513"/>
                  </a:lnTo>
                  <a:lnTo>
                    <a:pt x="117436" y="175513"/>
                  </a:lnTo>
                  <a:lnTo>
                    <a:pt x="117139" y="175336"/>
                  </a:lnTo>
                  <a:close/>
                </a:path>
                <a:path w="316229" h="323850">
                  <a:moveTo>
                    <a:pt x="213148" y="175136"/>
                  </a:moveTo>
                  <a:lnTo>
                    <a:pt x="170221" y="175196"/>
                  </a:lnTo>
                  <a:lnTo>
                    <a:pt x="117436" y="175513"/>
                  </a:lnTo>
                  <a:lnTo>
                    <a:pt x="315409" y="175513"/>
                  </a:lnTo>
                  <a:lnTo>
                    <a:pt x="315391" y="175196"/>
                  </a:lnTo>
                  <a:lnTo>
                    <a:pt x="213148" y="175136"/>
                  </a:lnTo>
                  <a:close/>
                </a:path>
                <a:path w="316229" h="323850">
                  <a:moveTo>
                    <a:pt x="12954" y="190"/>
                  </a:moveTo>
                  <a:lnTo>
                    <a:pt x="12496" y="444"/>
                  </a:lnTo>
                  <a:lnTo>
                    <a:pt x="13101" y="444"/>
                  </a:lnTo>
                  <a:lnTo>
                    <a:pt x="12954" y="19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object 70">
              <a:extLst>
                <a:ext uri="{FF2B5EF4-FFF2-40B4-BE49-F238E27FC236}">
                  <a16:creationId xmlns:a16="http://schemas.microsoft.com/office/drawing/2014/main" id="{7B1BD75A-0946-43CF-AA3B-E0B9F221BE07}"/>
                </a:ext>
              </a:extLst>
            </p:cNvPr>
            <p:cNvSpPr/>
            <p:nvPr/>
          </p:nvSpPr>
          <p:spPr>
            <a:xfrm>
              <a:off x="6712582" y="6045593"/>
              <a:ext cx="316230" cy="352425"/>
            </a:xfrm>
            <a:custGeom>
              <a:avLst/>
              <a:gdLst/>
              <a:ahLst/>
              <a:cxnLst/>
              <a:rect l="l" t="t" r="r" b="b"/>
              <a:pathLst>
                <a:path w="316229" h="352425">
                  <a:moveTo>
                    <a:pt x="83932" y="110112"/>
                  </a:moveTo>
                  <a:lnTo>
                    <a:pt x="66890" y="110112"/>
                  </a:lnTo>
                  <a:lnTo>
                    <a:pt x="101422" y="169980"/>
                  </a:lnTo>
                  <a:lnTo>
                    <a:pt x="56210" y="248390"/>
                  </a:lnTo>
                  <a:lnTo>
                    <a:pt x="0" y="344504"/>
                  </a:lnTo>
                  <a:lnTo>
                    <a:pt x="12788" y="352212"/>
                  </a:lnTo>
                  <a:lnTo>
                    <a:pt x="12939" y="352111"/>
                  </a:lnTo>
                  <a:lnTo>
                    <a:pt x="15443" y="347996"/>
                  </a:lnTo>
                  <a:lnTo>
                    <a:pt x="17970" y="344046"/>
                  </a:lnTo>
                  <a:lnTo>
                    <a:pt x="20294" y="339982"/>
                  </a:lnTo>
                  <a:lnTo>
                    <a:pt x="63680" y="265051"/>
                  </a:lnTo>
                  <a:lnTo>
                    <a:pt x="85270" y="227524"/>
                  </a:lnTo>
                  <a:lnTo>
                    <a:pt x="106667" y="189881"/>
                  </a:lnTo>
                  <a:lnTo>
                    <a:pt x="110892" y="183821"/>
                  </a:lnTo>
                  <a:lnTo>
                    <a:pt x="115744" y="179846"/>
                  </a:lnTo>
                  <a:lnTo>
                    <a:pt x="121629" y="177688"/>
                  </a:lnTo>
                  <a:lnTo>
                    <a:pt x="128955" y="177079"/>
                  </a:lnTo>
                  <a:lnTo>
                    <a:pt x="316090" y="177079"/>
                  </a:lnTo>
                  <a:lnTo>
                    <a:pt x="316090" y="175035"/>
                  </a:lnTo>
                  <a:lnTo>
                    <a:pt x="112217" y="175035"/>
                  </a:lnTo>
                  <a:lnTo>
                    <a:pt x="108407" y="175009"/>
                  </a:lnTo>
                  <a:lnTo>
                    <a:pt x="106514" y="172050"/>
                  </a:lnTo>
                  <a:lnTo>
                    <a:pt x="104609" y="170374"/>
                  </a:lnTo>
                  <a:lnTo>
                    <a:pt x="106286" y="168494"/>
                  </a:lnTo>
                  <a:lnTo>
                    <a:pt x="107759" y="165395"/>
                  </a:lnTo>
                  <a:lnTo>
                    <a:pt x="111531" y="164811"/>
                  </a:lnTo>
                  <a:lnTo>
                    <a:pt x="316090" y="164811"/>
                  </a:lnTo>
                  <a:lnTo>
                    <a:pt x="316090" y="162157"/>
                  </a:lnTo>
                  <a:lnTo>
                    <a:pt x="114007" y="162157"/>
                  </a:lnTo>
                  <a:lnTo>
                    <a:pt x="83932" y="110112"/>
                  </a:lnTo>
                  <a:close/>
                </a:path>
                <a:path w="316229" h="352425">
                  <a:moveTo>
                    <a:pt x="12939" y="352111"/>
                  </a:moveTo>
                  <a:close/>
                </a:path>
                <a:path w="316229" h="352425">
                  <a:moveTo>
                    <a:pt x="316090" y="177079"/>
                  </a:moveTo>
                  <a:lnTo>
                    <a:pt x="128955" y="177079"/>
                  </a:lnTo>
                  <a:lnTo>
                    <a:pt x="214142" y="177422"/>
                  </a:lnTo>
                  <a:lnTo>
                    <a:pt x="316090" y="177346"/>
                  </a:lnTo>
                  <a:lnTo>
                    <a:pt x="316090" y="177079"/>
                  </a:lnTo>
                  <a:close/>
                </a:path>
                <a:path w="316229" h="352425">
                  <a:moveTo>
                    <a:pt x="316090" y="164811"/>
                  </a:moveTo>
                  <a:lnTo>
                    <a:pt x="111531" y="164811"/>
                  </a:lnTo>
                  <a:lnTo>
                    <a:pt x="113842" y="167415"/>
                  </a:lnTo>
                  <a:lnTo>
                    <a:pt x="117106" y="169485"/>
                  </a:lnTo>
                  <a:lnTo>
                    <a:pt x="114147" y="172076"/>
                  </a:lnTo>
                  <a:lnTo>
                    <a:pt x="112217" y="175035"/>
                  </a:lnTo>
                  <a:lnTo>
                    <a:pt x="316090" y="175035"/>
                  </a:lnTo>
                  <a:lnTo>
                    <a:pt x="316090" y="164811"/>
                  </a:lnTo>
                  <a:close/>
                </a:path>
                <a:path w="316229" h="352425">
                  <a:moveTo>
                    <a:pt x="20298" y="0"/>
                  </a:moveTo>
                  <a:lnTo>
                    <a:pt x="2849" y="0"/>
                  </a:lnTo>
                  <a:lnTo>
                    <a:pt x="66890" y="110798"/>
                  </a:lnTo>
                  <a:lnTo>
                    <a:pt x="66890" y="110112"/>
                  </a:lnTo>
                  <a:lnTo>
                    <a:pt x="83932" y="110112"/>
                  </a:lnTo>
                  <a:lnTo>
                    <a:pt x="66890" y="80623"/>
                  </a:lnTo>
                  <a:lnTo>
                    <a:pt x="66890" y="79556"/>
                  </a:lnTo>
                  <a:lnTo>
                    <a:pt x="53428" y="57331"/>
                  </a:lnTo>
                  <a:lnTo>
                    <a:pt x="20298"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object 71">
              <a:extLst>
                <a:ext uri="{FF2B5EF4-FFF2-40B4-BE49-F238E27FC236}">
                  <a16:creationId xmlns:a16="http://schemas.microsoft.com/office/drawing/2014/main" id="{9B4F34E3-B9AD-4876-AC22-B186EFDDA1EE}"/>
                </a:ext>
              </a:extLst>
            </p:cNvPr>
            <p:cNvSpPr/>
            <p:nvPr/>
          </p:nvSpPr>
          <p:spPr>
            <a:xfrm>
              <a:off x="6152547" y="6785802"/>
              <a:ext cx="55244" cy="72390"/>
            </a:xfrm>
            <a:custGeom>
              <a:avLst/>
              <a:gdLst/>
              <a:ahLst/>
              <a:cxnLst/>
              <a:rect l="l" t="t" r="r" b="b"/>
              <a:pathLst>
                <a:path w="55245" h="72390">
                  <a:moveTo>
                    <a:pt x="42032" y="0"/>
                  </a:moveTo>
                  <a:lnTo>
                    <a:pt x="39315" y="4533"/>
                  </a:lnTo>
                  <a:lnTo>
                    <a:pt x="36584" y="8940"/>
                  </a:lnTo>
                  <a:lnTo>
                    <a:pt x="0" y="72196"/>
                  </a:lnTo>
                  <a:lnTo>
                    <a:pt x="17057" y="72196"/>
                  </a:lnTo>
                  <a:lnTo>
                    <a:pt x="54643" y="7023"/>
                  </a:lnTo>
                  <a:lnTo>
                    <a:pt x="4203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object 72">
              <a:extLst>
                <a:ext uri="{FF2B5EF4-FFF2-40B4-BE49-F238E27FC236}">
                  <a16:creationId xmlns:a16="http://schemas.microsoft.com/office/drawing/2014/main" id="{1BDFB682-8D47-46F4-89D7-052B73929325}"/>
                </a:ext>
              </a:extLst>
            </p:cNvPr>
            <p:cNvSpPr/>
            <p:nvPr/>
          </p:nvSpPr>
          <p:spPr>
            <a:xfrm>
              <a:off x="5408687" y="6785347"/>
              <a:ext cx="54610" cy="73025"/>
            </a:xfrm>
            <a:custGeom>
              <a:avLst/>
              <a:gdLst/>
              <a:ahLst/>
              <a:cxnLst/>
              <a:rect l="l" t="t" r="r" b="b"/>
              <a:pathLst>
                <a:path w="54610" h="73025">
                  <a:moveTo>
                    <a:pt x="12344" y="0"/>
                  </a:moveTo>
                  <a:lnTo>
                    <a:pt x="0" y="7874"/>
                  </a:lnTo>
                  <a:lnTo>
                    <a:pt x="37354" y="72652"/>
                  </a:lnTo>
                  <a:lnTo>
                    <a:pt x="54334" y="72652"/>
                  </a:lnTo>
                  <a:lnTo>
                    <a:pt x="1234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object 73">
              <a:extLst>
                <a:ext uri="{FF2B5EF4-FFF2-40B4-BE49-F238E27FC236}">
                  <a16:creationId xmlns:a16="http://schemas.microsoft.com/office/drawing/2014/main" id="{9DB1DC44-2A01-41C1-B331-D09CE1E76220}"/>
                </a:ext>
              </a:extLst>
            </p:cNvPr>
            <p:cNvSpPr/>
            <p:nvPr/>
          </p:nvSpPr>
          <p:spPr>
            <a:xfrm>
              <a:off x="5283248" y="6785800"/>
              <a:ext cx="54610" cy="72390"/>
            </a:xfrm>
            <a:custGeom>
              <a:avLst/>
              <a:gdLst/>
              <a:ahLst/>
              <a:cxnLst/>
              <a:rect l="l" t="t" r="r" b="b"/>
              <a:pathLst>
                <a:path w="54610" h="72390">
                  <a:moveTo>
                    <a:pt x="41741" y="0"/>
                  </a:moveTo>
                  <a:lnTo>
                    <a:pt x="0" y="72199"/>
                  </a:lnTo>
                  <a:lnTo>
                    <a:pt x="16987" y="72199"/>
                  </a:lnTo>
                  <a:lnTo>
                    <a:pt x="54453" y="7213"/>
                  </a:lnTo>
                  <a:lnTo>
                    <a:pt x="4174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object 74">
              <a:extLst>
                <a:ext uri="{FF2B5EF4-FFF2-40B4-BE49-F238E27FC236}">
                  <a16:creationId xmlns:a16="http://schemas.microsoft.com/office/drawing/2014/main" id="{5D76DA20-FE33-4800-9E7E-B79D3CE717B9}"/>
                </a:ext>
              </a:extLst>
            </p:cNvPr>
            <p:cNvSpPr/>
            <p:nvPr/>
          </p:nvSpPr>
          <p:spPr>
            <a:xfrm>
              <a:off x="4539209" y="6785519"/>
              <a:ext cx="54610" cy="73025"/>
            </a:xfrm>
            <a:custGeom>
              <a:avLst/>
              <a:gdLst/>
              <a:ahLst/>
              <a:cxnLst/>
              <a:rect l="l" t="t" r="r" b="b"/>
              <a:pathLst>
                <a:path w="54610" h="73025">
                  <a:moveTo>
                    <a:pt x="12547" y="0"/>
                  </a:moveTo>
                  <a:lnTo>
                    <a:pt x="0" y="7581"/>
                  </a:lnTo>
                  <a:lnTo>
                    <a:pt x="37442" y="72480"/>
                  </a:lnTo>
                  <a:lnTo>
                    <a:pt x="54445" y="72480"/>
                  </a:lnTo>
                  <a:lnTo>
                    <a:pt x="1254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object 75">
              <a:extLst>
                <a:ext uri="{FF2B5EF4-FFF2-40B4-BE49-F238E27FC236}">
                  <a16:creationId xmlns:a16="http://schemas.microsoft.com/office/drawing/2014/main" id="{7244A7F8-D617-4819-AEAA-79EA12AEC362}"/>
                </a:ext>
              </a:extLst>
            </p:cNvPr>
            <p:cNvSpPr/>
            <p:nvPr/>
          </p:nvSpPr>
          <p:spPr>
            <a:xfrm>
              <a:off x="4413913" y="6785782"/>
              <a:ext cx="54610" cy="72390"/>
            </a:xfrm>
            <a:custGeom>
              <a:avLst/>
              <a:gdLst/>
              <a:ahLst/>
              <a:cxnLst/>
              <a:rect l="l" t="t" r="r" b="b"/>
              <a:pathLst>
                <a:path w="54610" h="72390">
                  <a:moveTo>
                    <a:pt x="41917" y="0"/>
                  </a:moveTo>
                  <a:lnTo>
                    <a:pt x="39098" y="4699"/>
                  </a:lnTo>
                  <a:lnTo>
                    <a:pt x="36380" y="9105"/>
                  </a:lnTo>
                  <a:lnTo>
                    <a:pt x="0" y="72217"/>
                  </a:lnTo>
                  <a:lnTo>
                    <a:pt x="16950" y="72217"/>
                  </a:lnTo>
                  <a:lnTo>
                    <a:pt x="54516" y="7073"/>
                  </a:lnTo>
                  <a:lnTo>
                    <a:pt x="4191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object 76">
              <a:extLst>
                <a:ext uri="{FF2B5EF4-FFF2-40B4-BE49-F238E27FC236}">
                  <a16:creationId xmlns:a16="http://schemas.microsoft.com/office/drawing/2014/main" id="{9609C6F6-7B74-4AF9-AEB6-8F529199C406}"/>
                </a:ext>
              </a:extLst>
            </p:cNvPr>
            <p:cNvSpPr/>
            <p:nvPr/>
          </p:nvSpPr>
          <p:spPr>
            <a:xfrm>
              <a:off x="3669954" y="6785359"/>
              <a:ext cx="54610" cy="73025"/>
            </a:xfrm>
            <a:custGeom>
              <a:avLst/>
              <a:gdLst/>
              <a:ahLst/>
              <a:cxnLst/>
              <a:rect l="l" t="t" r="r" b="b"/>
              <a:pathLst>
                <a:path w="54610" h="73025">
                  <a:moveTo>
                    <a:pt x="12331" y="0"/>
                  </a:moveTo>
                  <a:lnTo>
                    <a:pt x="0" y="7861"/>
                  </a:lnTo>
                  <a:lnTo>
                    <a:pt x="37350" y="72640"/>
                  </a:lnTo>
                  <a:lnTo>
                    <a:pt x="54320" y="72640"/>
                  </a:lnTo>
                  <a:lnTo>
                    <a:pt x="1233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object 77">
              <a:extLst>
                <a:ext uri="{FF2B5EF4-FFF2-40B4-BE49-F238E27FC236}">
                  <a16:creationId xmlns:a16="http://schemas.microsoft.com/office/drawing/2014/main" id="{B6EEFE0D-E192-46AC-AF72-2A54BB88ACDE}"/>
                </a:ext>
              </a:extLst>
            </p:cNvPr>
            <p:cNvSpPr/>
            <p:nvPr/>
          </p:nvSpPr>
          <p:spPr>
            <a:xfrm>
              <a:off x="3544510" y="6785442"/>
              <a:ext cx="54610" cy="73025"/>
            </a:xfrm>
            <a:custGeom>
              <a:avLst/>
              <a:gdLst/>
              <a:ahLst/>
              <a:cxnLst/>
              <a:rect l="l" t="t" r="r" b="b"/>
              <a:pathLst>
                <a:path w="54610" h="73025">
                  <a:moveTo>
                    <a:pt x="41940" y="0"/>
                  </a:moveTo>
                  <a:lnTo>
                    <a:pt x="0" y="72557"/>
                  </a:lnTo>
                  <a:lnTo>
                    <a:pt x="16983" y="72557"/>
                  </a:lnTo>
                  <a:lnTo>
                    <a:pt x="54386" y="7670"/>
                  </a:lnTo>
                  <a:lnTo>
                    <a:pt x="4194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object 78">
              <a:extLst>
                <a:ext uri="{FF2B5EF4-FFF2-40B4-BE49-F238E27FC236}">
                  <a16:creationId xmlns:a16="http://schemas.microsoft.com/office/drawing/2014/main" id="{4DF12287-FB92-493E-9115-234CAF26AD52}"/>
                </a:ext>
              </a:extLst>
            </p:cNvPr>
            <p:cNvSpPr/>
            <p:nvPr/>
          </p:nvSpPr>
          <p:spPr>
            <a:xfrm>
              <a:off x="3527644" y="6045593"/>
              <a:ext cx="71755" cy="101600"/>
            </a:xfrm>
            <a:custGeom>
              <a:avLst/>
              <a:gdLst/>
              <a:ahLst/>
              <a:cxnLst/>
              <a:rect l="l" t="t" r="r" b="b"/>
              <a:pathLst>
                <a:path w="71754" h="101600">
                  <a:moveTo>
                    <a:pt x="17129" y="0"/>
                  </a:moveTo>
                  <a:lnTo>
                    <a:pt x="0" y="0"/>
                  </a:lnTo>
                  <a:lnTo>
                    <a:pt x="58832" y="101417"/>
                  </a:lnTo>
                  <a:lnTo>
                    <a:pt x="71201" y="93784"/>
                  </a:lnTo>
                  <a:lnTo>
                    <a:pt x="171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87" name="object 79">
              <a:extLst>
                <a:ext uri="{FF2B5EF4-FFF2-40B4-BE49-F238E27FC236}">
                  <a16:creationId xmlns:a16="http://schemas.microsoft.com/office/drawing/2014/main" id="{5C48ACA4-4426-4D2D-9F89-6444BD9D84D5}"/>
                </a:ext>
              </a:extLst>
            </p:cNvPr>
            <p:cNvPicPr/>
            <p:nvPr/>
          </p:nvPicPr>
          <p:blipFill>
            <a:blip r:embed="rId4" cstate="email">
              <a:extLst>
                <a:ext uri="{28A0092B-C50C-407E-A947-70E740481C1C}">
                  <a14:useLocalDpi xmlns:a14="http://schemas.microsoft.com/office/drawing/2010/main"/>
                </a:ext>
              </a:extLst>
            </a:blip>
            <a:stretch>
              <a:fillRect/>
            </a:stretch>
          </p:blipFill>
          <p:spPr>
            <a:xfrm>
              <a:off x="3669860" y="6045593"/>
              <a:ext cx="71252" cy="101201"/>
            </a:xfrm>
            <a:prstGeom prst="rect">
              <a:avLst/>
            </a:prstGeom>
          </p:spPr>
        </p:pic>
        <p:sp>
          <p:nvSpPr>
            <p:cNvPr id="88" name="object 80">
              <a:extLst>
                <a:ext uri="{FF2B5EF4-FFF2-40B4-BE49-F238E27FC236}">
                  <a16:creationId xmlns:a16="http://schemas.microsoft.com/office/drawing/2014/main" id="{AD5234F4-E2E5-4AD7-B275-BBF174ED4BBC}"/>
                </a:ext>
              </a:extLst>
            </p:cNvPr>
            <p:cNvSpPr/>
            <p:nvPr/>
          </p:nvSpPr>
          <p:spPr>
            <a:xfrm>
              <a:off x="4397045" y="6045593"/>
              <a:ext cx="71755" cy="101600"/>
            </a:xfrm>
            <a:custGeom>
              <a:avLst/>
              <a:gdLst/>
              <a:ahLst/>
              <a:cxnLst/>
              <a:rect l="l" t="t" r="r" b="b"/>
              <a:pathLst>
                <a:path w="71754" h="101600">
                  <a:moveTo>
                    <a:pt x="17081" y="0"/>
                  </a:moveTo>
                  <a:lnTo>
                    <a:pt x="0" y="0"/>
                  </a:lnTo>
                  <a:lnTo>
                    <a:pt x="53631" y="92829"/>
                  </a:lnTo>
                  <a:lnTo>
                    <a:pt x="59041" y="101427"/>
                  </a:lnTo>
                  <a:lnTo>
                    <a:pt x="71157" y="93794"/>
                  </a:lnTo>
                  <a:lnTo>
                    <a:pt x="1708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object 81">
              <a:extLst>
                <a:ext uri="{FF2B5EF4-FFF2-40B4-BE49-F238E27FC236}">
                  <a16:creationId xmlns:a16="http://schemas.microsoft.com/office/drawing/2014/main" id="{AE673FB6-CFE1-493B-B630-974C961950ED}"/>
                </a:ext>
              </a:extLst>
            </p:cNvPr>
            <p:cNvSpPr/>
            <p:nvPr/>
          </p:nvSpPr>
          <p:spPr>
            <a:xfrm>
              <a:off x="4539305" y="6045593"/>
              <a:ext cx="71755" cy="101600"/>
            </a:xfrm>
            <a:custGeom>
              <a:avLst/>
              <a:gdLst/>
              <a:ahLst/>
              <a:cxnLst/>
              <a:rect l="l" t="t" r="r" b="b"/>
              <a:pathLst>
                <a:path w="71754" h="101600">
                  <a:moveTo>
                    <a:pt x="71190" y="0"/>
                  </a:moveTo>
                  <a:lnTo>
                    <a:pt x="54103" y="0"/>
                  </a:lnTo>
                  <a:lnTo>
                    <a:pt x="0" y="93833"/>
                  </a:lnTo>
                  <a:lnTo>
                    <a:pt x="12433" y="101174"/>
                  </a:lnTo>
                  <a:lnTo>
                    <a:pt x="20040" y="88538"/>
                  </a:lnTo>
                  <a:lnTo>
                    <a:pt x="71190"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pic>
          <p:nvPicPr>
            <p:cNvPr id="90" name="object 82">
              <a:extLst>
                <a:ext uri="{FF2B5EF4-FFF2-40B4-BE49-F238E27FC236}">
                  <a16:creationId xmlns:a16="http://schemas.microsoft.com/office/drawing/2014/main" id="{41E26E2C-199B-4FD5-843B-144AB71246CD}"/>
                </a:ext>
              </a:extLst>
            </p:cNvPr>
            <p:cNvPicPr/>
            <p:nvPr/>
          </p:nvPicPr>
          <p:blipFill>
            <a:blip r:embed="rId7" cstate="email">
              <a:extLst>
                <a:ext uri="{28A0092B-C50C-407E-A947-70E740481C1C}">
                  <a14:useLocalDpi xmlns:a14="http://schemas.microsoft.com/office/drawing/2010/main"/>
                </a:ext>
              </a:extLst>
            </a:blip>
            <a:stretch>
              <a:fillRect/>
            </a:stretch>
          </p:blipFill>
          <p:spPr>
            <a:xfrm>
              <a:off x="5266490" y="6045593"/>
              <a:ext cx="71063" cy="101127"/>
            </a:xfrm>
            <a:prstGeom prst="rect">
              <a:avLst/>
            </a:prstGeom>
          </p:spPr>
        </p:pic>
        <p:pic>
          <p:nvPicPr>
            <p:cNvPr id="91" name="object 83">
              <a:extLst>
                <a:ext uri="{FF2B5EF4-FFF2-40B4-BE49-F238E27FC236}">
                  <a16:creationId xmlns:a16="http://schemas.microsoft.com/office/drawing/2014/main" id="{E1DD3CCB-F12A-46B0-8123-B5241B9EB167}"/>
                </a:ext>
              </a:extLst>
            </p:cNvPr>
            <p:cNvPicPr/>
            <p:nvPr/>
          </p:nvPicPr>
          <p:blipFill>
            <a:blip r:embed="rId4" cstate="email">
              <a:extLst>
                <a:ext uri="{28A0092B-C50C-407E-A947-70E740481C1C}">
                  <a14:useLocalDpi xmlns:a14="http://schemas.microsoft.com/office/drawing/2010/main"/>
                </a:ext>
              </a:extLst>
            </a:blip>
            <a:stretch>
              <a:fillRect/>
            </a:stretch>
          </p:blipFill>
          <p:spPr>
            <a:xfrm>
              <a:off x="5408596" y="6045593"/>
              <a:ext cx="71304" cy="101221"/>
            </a:xfrm>
            <a:prstGeom prst="rect">
              <a:avLst/>
            </a:prstGeom>
          </p:spPr>
        </p:pic>
        <p:sp>
          <p:nvSpPr>
            <p:cNvPr id="92" name="object 84">
              <a:extLst>
                <a:ext uri="{FF2B5EF4-FFF2-40B4-BE49-F238E27FC236}">
                  <a16:creationId xmlns:a16="http://schemas.microsoft.com/office/drawing/2014/main" id="{0F8779DC-0CD8-4F83-8B7F-60CC045B52E4}"/>
                </a:ext>
              </a:extLst>
            </p:cNvPr>
            <p:cNvSpPr/>
            <p:nvPr/>
          </p:nvSpPr>
          <p:spPr>
            <a:xfrm>
              <a:off x="6135791" y="6045593"/>
              <a:ext cx="71755" cy="101600"/>
            </a:xfrm>
            <a:custGeom>
              <a:avLst/>
              <a:gdLst/>
              <a:ahLst/>
              <a:cxnLst/>
              <a:rect l="l" t="t" r="r" b="b"/>
              <a:pathLst>
                <a:path w="71754" h="101600">
                  <a:moveTo>
                    <a:pt x="17075" y="0"/>
                  </a:moveTo>
                  <a:lnTo>
                    <a:pt x="0" y="0"/>
                  </a:lnTo>
                  <a:lnTo>
                    <a:pt x="53644" y="92853"/>
                  </a:lnTo>
                  <a:lnTo>
                    <a:pt x="59054" y="101438"/>
                  </a:lnTo>
                  <a:lnTo>
                    <a:pt x="71132" y="93742"/>
                  </a:lnTo>
                  <a:lnTo>
                    <a:pt x="17075"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object 85">
              <a:extLst>
                <a:ext uri="{FF2B5EF4-FFF2-40B4-BE49-F238E27FC236}">
                  <a16:creationId xmlns:a16="http://schemas.microsoft.com/office/drawing/2014/main" id="{C5D6D4E8-9117-4A33-8D2D-EFA7F56CBC3A}"/>
                </a:ext>
              </a:extLst>
            </p:cNvPr>
            <p:cNvSpPr/>
            <p:nvPr/>
          </p:nvSpPr>
          <p:spPr>
            <a:xfrm>
              <a:off x="2857500" y="6045593"/>
              <a:ext cx="306705" cy="352425"/>
            </a:xfrm>
            <a:custGeom>
              <a:avLst/>
              <a:gdLst/>
              <a:ahLst/>
              <a:cxnLst/>
              <a:rect l="l" t="t" r="r" b="b"/>
              <a:pathLst>
                <a:path w="306705" h="352425">
                  <a:moveTo>
                    <a:pt x="209970" y="177092"/>
                  </a:moveTo>
                  <a:lnTo>
                    <a:pt x="177415" y="177092"/>
                  </a:lnTo>
                  <a:lnTo>
                    <a:pt x="185013" y="177690"/>
                  </a:lnTo>
                  <a:lnTo>
                    <a:pt x="191223" y="179853"/>
                  </a:lnTo>
                  <a:lnTo>
                    <a:pt x="196399" y="183938"/>
                  </a:lnTo>
                  <a:lnTo>
                    <a:pt x="200897" y="190300"/>
                  </a:lnTo>
                  <a:lnTo>
                    <a:pt x="222435" y="228255"/>
                  </a:lnTo>
                  <a:lnTo>
                    <a:pt x="244191" y="266091"/>
                  </a:lnTo>
                  <a:lnTo>
                    <a:pt x="287943" y="341633"/>
                  </a:lnTo>
                  <a:lnTo>
                    <a:pt x="290026" y="345202"/>
                  </a:lnTo>
                  <a:lnTo>
                    <a:pt x="292375" y="348606"/>
                  </a:lnTo>
                  <a:lnTo>
                    <a:pt x="294598" y="352085"/>
                  </a:lnTo>
                  <a:lnTo>
                    <a:pt x="306586" y="344592"/>
                  </a:lnTo>
                  <a:lnTo>
                    <a:pt x="209970" y="177092"/>
                  </a:lnTo>
                  <a:close/>
                </a:path>
                <a:path w="306705" h="352425">
                  <a:moveTo>
                    <a:pt x="303908" y="0"/>
                  </a:moveTo>
                  <a:lnTo>
                    <a:pt x="286987" y="0"/>
                  </a:lnTo>
                  <a:lnTo>
                    <a:pt x="193112" y="162474"/>
                  </a:lnTo>
                  <a:lnTo>
                    <a:pt x="0" y="162474"/>
                  </a:lnTo>
                  <a:lnTo>
                    <a:pt x="0" y="177346"/>
                  </a:lnTo>
                  <a:lnTo>
                    <a:pt x="92941" y="177419"/>
                  </a:lnTo>
                  <a:lnTo>
                    <a:pt x="209970" y="177092"/>
                  </a:lnTo>
                  <a:lnTo>
                    <a:pt x="209018" y="175441"/>
                  </a:lnTo>
                  <a:lnTo>
                    <a:pt x="196973" y="175441"/>
                  </a:lnTo>
                  <a:lnTo>
                    <a:pt x="195296" y="173523"/>
                  </a:lnTo>
                  <a:lnTo>
                    <a:pt x="192337" y="171657"/>
                  </a:lnTo>
                  <a:lnTo>
                    <a:pt x="192210" y="167834"/>
                  </a:lnTo>
                  <a:lnTo>
                    <a:pt x="195195" y="165878"/>
                  </a:lnTo>
                  <a:lnTo>
                    <a:pt x="197697" y="162970"/>
                  </a:lnTo>
                  <a:lnTo>
                    <a:pt x="209926" y="162970"/>
                  </a:lnTo>
                  <a:lnTo>
                    <a:pt x="303908" y="0"/>
                  </a:lnTo>
                  <a:close/>
                </a:path>
                <a:path w="306705" h="352425">
                  <a:moveTo>
                    <a:pt x="209926" y="162970"/>
                  </a:moveTo>
                  <a:lnTo>
                    <a:pt x="197697" y="162970"/>
                  </a:lnTo>
                  <a:lnTo>
                    <a:pt x="199894" y="166221"/>
                  </a:lnTo>
                  <a:lnTo>
                    <a:pt x="202624" y="168520"/>
                  </a:lnTo>
                  <a:lnTo>
                    <a:pt x="201977" y="172253"/>
                  </a:lnTo>
                  <a:lnTo>
                    <a:pt x="198878" y="173752"/>
                  </a:lnTo>
                  <a:lnTo>
                    <a:pt x="196973" y="175441"/>
                  </a:lnTo>
                  <a:lnTo>
                    <a:pt x="209018" y="175441"/>
                  </a:lnTo>
                  <a:lnTo>
                    <a:pt x="205875" y="169993"/>
                  </a:lnTo>
                  <a:lnTo>
                    <a:pt x="209926" y="16297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object 86">
              <a:extLst>
                <a:ext uri="{FF2B5EF4-FFF2-40B4-BE49-F238E27FC236}">
                  <a16:creationId xmlns:a16="http://schemas.microsoft.com/office/drawing/2014/main" id="{A3EF21C3-3254-49F6-AD80-79EFB1EF2549}"/>
                </a:ext>
              </a:extLst>
            </p:cNvPr>
            <p:cNvSpPr/>
            <p:nvPr/>
          </p:nvSpPr>
          <p:spPr>
            <a:xfrm>
              <a:off x="3235327" y="6045593"/>
              <a:ext cx="315595" cy="352425"/>
            </a:xfrm>
            <a:custGeom>
              <a:avLst/>
              <a:gdLst/>
              <a:ahLst/>
              <a:cxnLst/>
              <a:rect l="l" t="t" r="r" b="b"/>
              <a:pathLst>
                <a:path w="315595" h="352425">
                  <a:moveTo>
                    <a:pt x="19601" y="0"/>
                  </a:moveTo>
                  <a:lnTo>
                    <a:pt x="2675" y="0"/>
                  </a:lnTo>
                  <a:lnTo>
                    <a:pt x="100723" y="169981"/>
                  </a:lnTo>
                  <a:lnTo>
                    <a:pt x="0" y="344683"/>
                  </a:lnTo>
                  <a:lnTo>
                    <a:pt x="12217" y="352150"/>
                  </a:lnTo>
                  <a:lnTo>
                    <a:pt x="14744" y="347997"/>
                  </a:lnTo>
                  <a:lnTo>
                    <a:pt x="17259" y="344048"/>
                  </a:lnTo>
                  <a:lnTo>
                    <a:pt x="62977" y="265052"/>
                  </a:lnTo>
                  <a:lnTo>
                    <a:pt x="84570" y="227525"/>
                  </a:lnTo>
                  <a:lnTo>
                    <a:pt x="105968" y="189882"/>
                  </a:lnTo>
                  <a:lnTo>
                    <a:pt x="110194" y="183823"/>
                  </a:lnTo>
                  <a:lnTo>
                    <a:pt x="115046" y="179848"/>
                  </a:lnTo>
                  <a:lnTo>
                    <a:pt x="120931" y="177690"/>
                  </a:lnTo>
                  <a:lnTo>
                    <a:pt x="128257" y="177081"/>
                  </a:lnTo>
                  <a:lnTo>
                    <a:pt x="315391" y="177081"/>
                  </a:lnTo>
                  <a:lnTo>
                    <a:pt x="315391" y="175036"/>
                  </a:lnTo>
                  <a:lnTo>
                    <a:pt x="111518" y="175036"/>
                  </a:lnTo>
                  <a:lnTo>
                    <a:pt x="107708" y="175011"/>
                  </a:lnTo>
                  <a:lnTo>
                    <a:pt x="105816" y="172051"/>
                  </a:lnTo>
                  <a:lnTo>
                    <a:pt x="103911" y="170375"/>
                  </a:lnTo>
                  <a:lnTo>
                    <a:pt x="105587" y="168495"/>
                  </a:lnTo>
                  <a:lnTo>
                    <a:pt x="107060" y="165397"/>
                  </a:lnTo>
                  <a:lnTo>
                    <a:pt x="110832" y="164812"/>
                  </a:lnTo>
                  <a:lnTo>
                    <a:pt x="315391" y="164812"/>
                  </a:lnTo>
                  <a:lnTo>
                    <a:pt x="315391" y="162158"/>
                  </a:lnTo>
                  <a:lnTo>
                    <a:pt x="113309" y="162158"/>
                  </a:lnTo>
                  <a:lnTo>
                    <a:pt x="19601" y="0"/>
                  </a:lnTo>
                  <a:close/>
                </a:path>
                <a:path w="315595" h="352425">
                  <a:moveTo>
                    <a:pt x="315391" y="177081"/>
                  </a:moveTo>
                  <a:lnTo>
                    <a:pt x="128257" y="177081"/>
                  </a:lnTo>
                  <a:lnTo>
                    <a:pt x="213444" y="177424"/>
                  </a:lnTo>
                  <a:lnTo>
                    <a:pt x="315391" y="177347"/>
                  </a:lnTo>
                  <a:lnTo>
                    <a:pt x="315391" y="177081"/>
                  </a:lnTo>
                  <a:close/>
                </a:path>
                <a:path w="315595" h="352425">
                  <a:moveTo>
                    <a:pt x="315391" y="164812"/>
                  </a:moveTo>
                  <a:lnTo>
                    <a:pt x="110832" y="164812"/>
                  </a:lnTo>
                  <a:lnTo>
                    <a:pt x="113144" y="167416"/>
                  </a:lnTo>
                  <a:lnTo>
                    <a:pt x="116408" y="169486"/>
                  </a:lnTo>
                  <a:lnTo>
                    <a:pt x="113449" y="172077"/>
                  </a:lnTo>
                  <a:lnTo>
                    <a:pt x="111518" y="175036"/>
                  </a:lnTo>
                  <a:lnTo>
                    <a:pt x="315391" y="175036"/>
                  </a:lnTo>
                  <a:lnTo>
                    <a:pt x="315391" y="1648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object 87">
              <a:extLst>
                <a:ext uri="{FF2B5EF4-FFF2-40B4-BE49-F238E27FC236}">
                  <a16:creationId xmlns:a16="http://schemas.microsoft.com/office/drawing/2014/main" id="{EF37AEBD-F273-4F4B-A279-80F7F7AD5B98}"/>
                </a:ext>
              </a:extLst>
            </p:cNvPr>
            <p:cNvSpPr/>
            <p:nvPr/>
          </p:nvSpPr>
          <p:spPr>
            <a:xfrm>
              <a:off x="3718708" y="6045593"/>
              <a:ext cx="314960" cy="352425"/>
            </a:xfrm>
            <a:custGeom>
              <a:avLst/>
              <a:gdLst/>
              <a:ahLst/>
              <a:cxnLst/>
              <a:rect l="l" t="t" r="r" b="b"/>
              <a:pathLst>
                <a:path w="314960" h="352425">
                  <a:moveTo>
                    <a:pt x="218105" y="177058"/>
                  </a:moveTo>
                  <a:lnTo>
                    <a:pt x="186791" y="177058"/>
                  </a:lnTo>
                  <a:lnTo>
                    <a:pt x="194200" y="177727"/>
                  </a:lnTo>
                  <a:lnTo>
                    <a:pt x="200037" y="180038"/>
                  </a:lnTo>
                  <a:lnTo>
                    <a:pt x="204779" y="184132"/>
                  </a:lnTo>
                  <a:lnTo>
                    <a:pt x="208902" y="190152"/>
                  </a:lnTo>
                  <a:lnTo>
                    <a:pt x="230338" y="227769"/>
                  </a:lnTo>
                  <a:lnTo>
                    <a:pt x="297637" y="344253"/>
                  </a:lnTo>
                  <a:lnTo>
                    <a:pt x="300139" y="348165"/>
                  </a:lnTo>
                  <a:lnTo>
                    <a:pt x="302577" y="352140"/>
                  </a:lnTo>
                  <a:lnTo>
                    <a:pt x="314744" y="344609"/>
                  </a:lnTo>
                  <a:lnTo>
                    <a:pt x="218105" y="177058"/>
                  </a:lnTo>
                  <a:close/>
                </a:path>
                <a:path w="314960" h="352425">
                  <a:moveTo>
                    <a:pt x="312076" y="0"/>
                  </a:moveTo>
                  <a:lnTo>
                    <a:pt x="295158" y="0"/>
                  </a:lnTo>
                  <a:lnTo>
                    <a:pt x="201129" y="162618"/>
                  </a:lnTo>
                  <a:lnTo>
                    <a:pt x="0" y="162618"/>
                  </a:lnTo>
                  <a:lnTo>
                    <a:pt x="0" y="177350"/>
                  </a:lnTo>
                  <a:lnTo>
                    <a:pt x="102315" y="177442"/>
                  </a:lnTo>
                  <a:lnTo>
                    <a:pt x="218105" y="177058"/>
                  </a:lnTo>
                  <a:lnTo>
                    <a:pt x="217124" y="175356"/>
                  </a:lnTo>
                  <a:lnTo>
                    <a:pt x="206997" y="175356"/>
                  </a:lnTo>
                  <a:lnTo>
                    <a:pt x="203238" y="174772"/>
                  </a:lnTo>
                  <a:lnTo>
                    <a:pt x="201764" y="171571"/>
                  </a:lnTo>
                  <a:lnTo>
                    <a:pt x="200101" y="169628"/>
                  </a:lnTo>
                  <a:lnTo>
                    <a:pt x="202035" y="167977"/>
                  </a:lnTo>
                  <a:lnTo>
                    <a:pt x="203936" y="165107"/>
                  </a:lnTo>
                  <a:lnTo>
                    <a:pt x="216853" y="165107"/>
                  </a:lnTo>
                  <a:lnTo>
                    <a:pt x="312076" y="0"/>
                  </a:lnTo>
                  <a:close/>
                </a:path>
                <a:path w="314960" h="352425">
                  <a:moveTo>
                    <a:pt x="216853" y="165107"/>
                  </a:moveTo>
                  <a:lnTo>
                    <a:pt x="207797" y="165107"/>
                  </a:lnTo>
                  <a:lnTo>
                    <a:pt x="209771" y="168003"/>
                  </a:lnTo>
                  <a:lnTo>
                    <a:pt x="212674" y="170416"/>
                  </a:lnTo>
                  <a:lnTo>
                    <a:pt x="209321" y="172638"/>
                  </a:lnTo>
                  <a:lnTo>
                    <a:pt x="206997" y="175356"/>
                  </a:lnTo>
                  <a:lnTo>
                    <a:pt x="217124" y="175356"/>
                  </a:lnTo>
                  <a:lnTo>
                    <a:pt x="214033" y="169997"/>
                  </a:lnTo>
                  <a:lnTo>
                    <a:pt x="216853" y="16510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object 88">
              <a:extLst>
                <a:ext uri="{FF2B5EF4-FFF2-40B4-BE49-F238E27FC236}">
                  <a16:creationId xmlns:a16="http://schemas.microsoft.com/office/drawing/2014/main" id="{86A684AB-037B-45D1-9F2A-865A7063A3A5}"/>
                </a:ext>
              </a:extLst>
            </p:cNvPr>
            <p:cNvSpPr/>
            <p:nvPr/>
          </p:nvSpPr>
          <p:spPr>
            <a:xfrm>
              <a:off x="4587615" y="6045593"/>
              <a:ext cx="315595" cy="352425"/>
            </a:xfrm>
            <a:custGeom>
              <a:avLst/>
              <a:gdLst/>
              <a:ahLst/>
              <a:cxnLst/>
              <a:rect l="l" t="t" r="r" b="b"/>
              <a:pathLst>
                <a:path w="315595" h="352425">
                  <a:moveTo>
                    <a:pt x="206062" y="176966"/>
                  </a:moveTo>
                  <a:lnTo>
                    <a:pt x="183159" y="176966"/>
                  </a:lnTo>
                  <a:lnTo>
                    <a:pt x="192348" y="177659"/>
                  </a:lnTo>
                  <a:lnTo>
                    <a:pt x="199701" y="180297"/>
                  </a:lnTo>
                  <a:lnTo>
                    <a:pt x="205730" y="185207"/>
                  </a:lnTo>
                  <a:lnTo>
                    <a:pt x="210946" y="192714"/>
                  </a:lnTo>
                  <a:lnTo>
                    <a:pt x="232097" y="230079"/>
                  </a:lnTo>
                  <a:lnTo>
                    <a:pt x="253499" y="267300"/>
                  </a:lnTo>
                  <a:lnTo>
                    <a:pt x="298640" y="345178"/>
                  </a:lnTo>
                  <a:lnTo>
                    <a:pt x="300977" y="348594"/>
                  </a:lnTo>
                  <a:lnTo>
                    <a:pt x="303199" y="352087"/>
                  </a:lnTo>
                  <a:lnTo>
                    <a:pt x="315201" y="344594"/>
                  </a:lnTo>
                  <a:lnTo>
                    <a:pt x="218656" y="177208"/>
                  </a:lnTo>
                  <a:lnTo>
                    <a:pt x="206260" y="177208"/>
                  </a:lnTo>
                  <a:lnTo>
                    <a:pt x="206062" y="176966"/>
                  </a:lnTo>
                  <a:close/>
                </a:path>
                <a:path w="315595" h="352425">
                  <a:moveTo>
                    <a:pt x="312528" y="0"/>
                  </a:moveTo>
                  <a:lnTo>
                    <a:pt x="295604" y="0"/>
                  </a:lnTo>
                  <a:lnTo>
                    <a:pt x="201739" y="162450"/>
                  </a:lnTo>
                  <a:lnTo>
                    <a:pt x="0" y="162450"/>
                  </a:lnTo>
                  <a:lnTo>
                    <a:pt x="0" y="177347"/>
                  </a:lnTo>
                  <a:lnTo>
                    <a:pt x="99407" y="177495"/>
                  </a:lnTo>
                  <a:lnTo>
                    <a:pt x="206062" y="176966"/>
                  </a:lnTo>
                  <a:lnTo>
                    <a:pt x="203796" y="174210"/>
                  </a:lnTo>
                  <a:lnTo>
                    <a:pt x="200952" y="172255"/>
                  </a:lnTo>
                  <a:lnTo>
                    <a:pt x="200990" y="168457"/>
                  </a:lnTo>
                  <a:lnTo>
                    <a:pt x="203923" y="165181"/>
                  </a:lnTo>
                  <a:lnTo>
                    <a:pt x="207505" y="165092"/>
                  </a:lnTo>
                  <a:lnTo>
                    <a:pt x="217336" y="165092"/>
                  </a:lnTo>
                  <a:lnTo>
                    <a:pt x="312528" y="0"/>
                  </a:lnTo>
                  <a:close/>
                </a:path>
                <a:path w="315595" h="352425">
                  <a:moveTo>
                    <a:pt x="217336" y="165092"/>
                  </a:moveTo>
                  <a:lnTo>
                    <a:pt x="207505" y="165092"/>
                  </a:lnTo>
                  <a:lnTo>
                    <a:pt x="210769" y="167899"/>
                  </a:lnTo>
                  <a:lnTo>
                    <a:pt x="211239" y="171658"/>
                  </a:lnTo>
                  <a:lnTo>
                    <a:pt x="208508" y="173906"/>
                  </a:lnTo>
                  <a:lnTo>
                    <a:pt x="206260" y="177208"/>
                  </a:lnTo>
                  <a:lnTo>
                    <a:pt x="218656" y="177208"/>
                  </a:lnTo>
                  <a:lnTo>
                    <a:pt x="214502" y="170007"/>
                  </a:lnTo>
                  <a:lnTo>
                    <a:pt x="217336" y="16509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object 89">
              <a:extLst>
                <a:ext uri="{FF2B5EF4-FFF2-40B4-BE49-F238E27FC236}">
                  <a16:creationId xmlns:a16="http://schemas.microsoft.com/office/drawing/2014/main" id="{16EF8498-5FB9-4FB7-B2E6-80F23DD692E4}"/>
                </a:ext>
              </a:extLst>
            </p:cNvPr>
            <p:cNvSpPr/>
            <p:nvPr/>
          </p:nvSpPr>
          <p:spPr>
            <a:xfrm>
              <a:off x="4974012" y="6045593"/>
              <a:ext cx="315595" cy="352425"/>
            </a:xfrm>
            <a:custGeom>
              <a:avLst/>
              <a:gdLst/>
              <a:ahLst/>
              <a:cxnLst/>
              <a:rect l="l" t="t" r="r" b="b"/>
              <a:pathLst>
                <a:path w="315595" h="352425">
                  <a:moveTo>
                    <a:pt x="19644" y="0"/>
                  </a:moveTo>
                  <a:lnTo>
                    <a:pt x="2727" y="0"/>
                  </a:lnTo>
                  <a:lnTo>
                    <a:pt x="100799" y="169988"/>
                  </a:lnTo>
                  <a:lnTo>
                    <a:pt x="0" y="344740"/>
                  </a:lnTo>
                  <a:lnTo>
                    <a:pt x="12293" y="352106"/>
                  </a:lnTo>
                  <a:lnTo>
                    <a:pt x="14909" y="347813"/>
                  </a:lnTo>
                  <a:lnTo>
                    <a:pt x="17424" y="343851"/>
                  </a:lnTo>
                  <a:lnTo>
                    <a:pt x="62830" y="265484"/>
                  </a:lnTo>
                  <a:lnTo>
                    <a:pt x="84239" y="228260"/>
                  </a:lnTo>
                  <a:lnTo>
                    <a:pt x="105410" y="190905"/>
                  </a:lnTo>
                  <a:lnTo>
                    <a:pt x="110079" y="184230"/>
                  </a:lnTo>
                  <a:lnTo>
                    <a:pt x="115449" y="179905"/>
                  </a:lnTo>
                  <a:lnTo>
                    <a:pt x="121933" y="177615"/>
                  </a:lnTo>
                  <a:lnTo>
                    <a:pt x="129946" y="177049"/>
                  </a:lnTo>
                  <a:lnTo>
                    <a:pt x="312178" y="177049"/>
                  </a:lnTo>
                  <a:lnTo>
                    <a:pt x="313677" y="176300"/>
                  </a:lnTo>
                  <a:lnTo>
                    <a:pt x="315086" y="175931"/>
                  </a:lnTo>
                  <a:lnTo>
                    <a:pt x="315086" y="175334"/>
                  </a:lnTo>
                  <a:lnTo>
                    <a:pt x="110858" y="175334"/>
                  </a:lnTo>
                  <a:lnTo>
                    <a:pt x="107086" y="174750"/>
                  </a:lnTo>
                  <a:lnTo>
                    <a:pt x="105613" y="171563"/>
                  </a:lnTo>
                  <a:lnTo>
                    <a:pt x="103949" y="169645"/>
                  </a:lnTo>
                  <a:lnTo>
                    <a:pt x="105867" y="168019"/>
                  </a:lnTo>
                  <a:lnTo>
                    <a:pt x="107772" y="165136"/>
                  </a:lnTo>
                  <a:lnTo>
                    <a:pt x="111632" y="165086"/>
                  </a:lnTo>
                  <a:lnTo>
                    <a:pt x="315086" y="165086"/>
                  </a:lnTo>
                  <a:lnTo>
                    <a:pt x="315086" y="162787"/>
                  </a:lnTo>
                  <a:lnTo>
                    <a:pt x="129895" y="162787"/>
                  </a:lnTo>
                  <a:lnTo>
                    <a:pt x="121905" y="162215"/>
                  </a:lnTo>
                  <a:lnTo>
                    <a:pt x="115393" y="160025"/>
                  </a:lnTo>
                  <a:lnTo>
                    <a:pt x="109998" y="155786"/>
                  </a:lnTo>
                  <a:lnTo>
                    <a:pt x="105359" y="149071"/>
                  </a:lnTo>
                  <a:lnTo>
                    <a:pt x="93001" y="126711"/>
                  </a:lnTo>
                  <a:lnTo>
                    <a:pt x="80300" y="104541"/>
                  </a:lnTo>
                  <a:lnTo>
                    <a:pt x="54584" y="60374"/>
                  </a:lnTo>
                  <a:lnTo>
                    <a:pt x="19644" y="0"/>
                  </a:lnTo>
                  <a:close/>
                </a:path>
                <a:path w="315595" h="352425">
                  <a:moveTo>
                    <a:pt x="312178" y="177049"/>
                  </a:moveTo>
                  <a:lnTo>
                    <a:pt x="129946" y="177049"/>
                  </a:lnTo>
                  <a:lnTo>
                    <a:pt x="157989" y="177427"/>
                  </a:lnTo>
                  <a:lnTo>
                    <a:pt x="186035" y="177489"/>
                  </a:lnTo>
                  <a:lnTo>
                    <a:pt x="311975" y="177151"/>
                  </a:lnTo>
                  <a:lnTo>
                    <a:pt x="312178" y="177049"/>
                  </a:lnTo>
                  <a:close/>
                </a:path>
                <a:path w="315595" h="352425">
                  <a:moveTo>
                    <a:pt x="315086" y="165086"/>
                  </a:moveTo>
                  <a:lnTo>
                    <a:pt x="111632" y="165086"/>
                  </a:lnTo>
                  <a:lnTo>
                    <a:pt x="113588" y="167968"/>
                  </a:lnTo>
                  <a:lnTo>
                    <a:pt x="116522" y="170394"/>
                  </a:lnTo>
                  <a:lnTo>
                    <a:pt x="113144" y="172629"/>
                  </a:lnTo>
                  <a:lnTo>
                    <a:pt x="110858" y="175334"/>
                  </a:lnTo>
                  <a:lnTo>
                    <a:pt x="315086" y="175334"/>
                  </a:lnTo>
                  <a:lnTo>
                    <a:pt x="315086" y="165086"/>
                  </a:lnTo>
                  <a:close/>
                </a:path>
                <a:path w="315595" h="352425">
                  <a:moveTo>
                    <a:pt x="214375" y="162412"/>
                  </a:moveTo>
                  <a:lnTo>
                    <a:pt x="129895" y="162787"/>
                  </a:lnTo>
                  <a:lnTo>
                    <a:pt x="315086" y="162787"/>
                  </a:lnTo>
                  <a:lnTo>
                    <a:pt x="315086" y="162495"/>
                  </a:lnTo>
                  <a:lnTo>
                    <a:pt x="214375" y="162412"/>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object 90">
              <a:extLst>
                <a:ext uri="{FF2B5EF4-FFF2-40B4-BE49-F238E27FC236}">
                  <a16:creationId xmlns:a16="http://schemas.microsoft.com/office/drawing/2014/main" id="{58D3B4A2-6191-447F-B688-363863D2972B}"/>
                </a:ext>
              </a:extLst>
            </p:cNvPr>
            <p:cNvSpPr/>
            <p:nvPr/>
          </p:nvSpPr>
          <p:spPr>
            <a:xfrm>
              <a:off x="5457480" y="6045593"/>
              <a:ext cx="314960" cy="352425"/>
            </a:xfrm>
            <a:custGeom>
              <a:avLst/>
              <a:gdLst/>
              <a:ahLst/>
              <a:cxnLst/>
              <a:rect l="l" t="t" r="r" b="b"/>
              <a:pathLst>
                <a:path w="314960" h="352425">
                  <a:moveTo>
                    <a:pt x="218058" y="177031"/>
                  </a:moveTo>
                  <a:lnTo>
                    <a:pt x="185394" y="177031"/>
                  </a:lnTo>
                  <a:lnTo>
                    <a:pt x="193504" y="177761"/>
                  </a:lnTo>
                  <a:lnTo>
                    <a:pt x="199909" y="180290"/>
                  </a:lnTo>
                  <a:lnTo>
                    <a:pt x="205120" y="184784"/>
                  </a:lnTo>
                  <a:lnTo>
                    <a:pt x="209651" y="191408"/>
                  </a:lnTo>
                  <a:lnTo>
                    <a:pt x="230851" y="228743"/>
                  </a:lnTo>
                  <a:lnTo>
                    <a:pt x="252261" y="265961"/>
                  </a:lnTo>
                  <a:lnTo>
                    <a:pt x="297624" y="344290"/>
                  </a:lnTo>
                  <a:lnTo>
                    <a:pt x="300139" y="348189"/>
                  </a:lnTo>
                  <a:lnTo>
                    <a:pt x="302564" y="352139"/>
                  </a:lnTo>
                  <a:lnTo>
                    <a:pt x="314718" y="344595"/>
                  </a:lnTo>
                  <a:lnTo>
                    <a:pt x="218058" y="177031"/>
                  </a:lnTo>
                  <a:close/>
                </a:path>
                <a:path w="314960" h="352425">
                  <a:moveTo>
                    <a:pt x="312043" y="0"/>
                  </a:moveTo>
                  <a:lnTo>
                    <a:pt x="295124" y="0"/>
                  </a:lnTo>
                  <a:lnTo>
                    <a:pt x="201091" y="162655"/>
                  </a:lnTo>
                  <a:lnTo>
                    <a:pt x="0" y="162655"/>
                  </a:lnTo>
                  <a:lnTo>
                    <a:pt x="0" y="177349"/>
                  </a:lnTo>
                  <a:lnTo>
                    <a:pt x="101630" y="177457"/>
                  </a:lnTo>
                  <a:lnTo>
                    <a:pt x="218058" y="177031"/>
                  </a:lnTo>
                  <a:lnTo>
                    <a:pt x="217128" y="175418"/>
                  </a:lnTo>
                  <a:lnTo>
                    <a:pt x="205104" y="175418"/>
                  </a:lnTo>
                  <a:lnTo>
                    <a:pt x="203415" y="173513"/>
                  </a:lnTo>
                  <a:lnTo>
                    <a:pt x="200507" y="171659"/>
                  </a:lnTo>
                  <a:lnTo>
                    <a:pt x="200317" y="167862"/>
                  </a:lnTo>
                  <a:lnTo>
                    <a:pt x="203301" y="165906"/>
                  </a:lnTo>
                  <a:lnTo>
                    <a:pt x="205828" y="162960"/>
                  </a:lnTo>
                  <a:lnTo>
                    <a:pt x="218072" y="162960"/>
                  </a:lnTo>
                  <a:lnTo>
                    <a:pt x="312043" y="0"/>
                  </a:lnTo>
                  <a:close/>
                </a:path>
                <a:path w="314960" h="352425">
                  <a:moveTo>
                    <a:pt x="218072" y="162960"/>
                  </a:moveTo>
                  <a:lnTo>
                    <a:pt x="205828" y="162960"/>
                  </a:lnTo>
                  <a:lnTo>
                    <a:pt x="208025" y="166211"/>
                  </a:lnTo>
                  <a:lnTo>
                    <a:pt x="210756" y="168509"/>
                  </a:lnTo>
                  <a:lnTo>
                    <a:pt x="210121" y="172243"/>
                  </a:lnTo>
                  <a:lnTo>
                    <a:pt x="206997" y="173742"/>
                  </a:lnTo>
                  <a:lnTo>
                    <a:pt x="205104" y="175418"/>
                  </a:lnTo>
                  <a:lnTo>
                    <a:pt x="217128" y="175418"/>
                  </a:lnTo>
                  <a:lnTo>
                    <a:pt x="214007" y="170008"/>
                  </a:lnTo>
                  <a:lnTo>
                    <a:pt x="218072" y="16296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object 91">
              <a:extLst>
                <a:ext uri="{FF2B5EF4-FFF2-40B4-BE49-F238E27FC236}">
                  <a16:creationId xmlns:a16="http://schemas.microsoft.com/office/drawing/2014/main" id="{42A88F5F-9149-45AF-9D88-5367B0E3D4F7}"/>
                </a:ext>
              </a:extLst>
            </p:cNvPr>
            <p:cNvSpPr/>
            <p:nvPr/>
          </p:nvSpPr>
          <p:spPr>
            <a:xfrm>
              <a:off x="5843441" y="6045593"/>
              <a:ext cx="315595" cy="352425"/>
            </a:xfrm>
            <a:custGeom>
              <a:avLst/>
              <a:gdLst/>
              <a:ahLst/>
              <a:cxnLst/>
              <a:rect l="l" t="t" r="r" b="b"/>
              <a:pathLst>
                <a:path w="315595" h="352425">
                  <a:moveTo>
                    <a:pt x="19602" y="0"/>
                  </a:moveTo>
                  <a:lnTo>
                    <a:pt x="2678" y="0"/>
                  </a:lnTo>
                  <a:lnTo>
                    <a:pt x="100723" y="169978"/>
                  </a:lnTo>
                  <a:lnTo>
                    <a:pt x="0" y="344653"/>
                  </a:lnTo>
                  <a:lnTo>
                    <a:pt x="12204" y="352146"/>
                  </a:lnTo>
                  <a:lnTo>
                    <a:pt x="14693" y="348070"/>
                  </a:lnTo>
                  <a:lnTo>
                    <a:pt x="17221" y="344120"/>
                  </a:lnTo>
                  <a:lnTo>
                    <a:pt x="85035" y="226674"/>
                  </a:lnTo>
                  <a:lnTo>
                    <a:pt x="106667" y="188761"/>
                  </a:lnTo>
                  <a:lnTo>
                    <a:pt x="111480" y="180265"/>
                  </a:lnTo>
                  <a:lnTo>
                    <a:pt x="116713" y="177179"/>
                  </a:lnTo>
                  <a:lnTo>
                    <a:pt x="109639" y="177179"/>
                  </a:lnTo>
                  <a:lnTo>
                    <a:pt x="107149" y="174194"/>
                  </a:lnTo>
                  <a:lnTo>
                    <a:pt x="104241" y="172251"/>
                  </a:lnTo>
                  <a:lnTo>
                    <a:pt x="104305" y="168454"/>
                  </a:lnTo>
                  <a:lnTo>
                    <a:pt x="107200" y="165266"/>
                  </a:lnTo>
                  <a:lnTo>
                    <a:pt x="110794" y="165037"/>
                  </a:lnTo>
                  <a:lnTo>
                    <a:pt x="315137" y="165037"/>
                  </a:lnTo>
                  <a:lnTo>
                    <a:pt x="315137" y="162218"/>
                  </a:lnTo>
                  <a:lnTo>
                    <a:pt x="113334" y="162218"/>
                  </a:lnTo>
                  <a:lnTo>
                    <a:pt x="19602" y="0"/>
                  </a:lnTo>
                  <a:close/>
                </a:path>
                <a:path w="315595" h="352425">
                  <a:moveTo>
                    <a:pt x="315137" y="177052"/>
                  </a:moveTo>
                  <a:lnTo>
                    <a:pt x="116928" y="177052"/>
                  </a:lnTo>
                  <a:lnTo>
                    <a:pt x="212637" y="177402"/>
                  </a:lnTo>
                  <a:lnTo>
                    <a:pt x="315137" y="177344"/>
                  </a:lnTo>
                  <a:lnTo>
                    <a:pt x="315137" y="177052"/>
                  </a:lnTo>
                  <a:close/>
                </a:path>
                <a:path w="315595" h="352425">
                  <a:moveTo>
                    <a:pt x="315137" y="165037"/>
                  </a:moveTo>
                  <a:lnTo>
                    <a:pt x="110794" y="165037"/>
                  </a:lnTo>
                  <a:lnTo>
                    <a:pt x="114096" y="167895"/>
                  </a:lnTo>
                  <a:lnTo>
                    <a:pt x="114541" y="171641"/>
                  </a:lnTo>
                  <a:lnTo>
                    <a:pt x="111848" y="173889"/>
                  </a:lnTo>
                  <a:lnTo>
                    <a:pt x="109639" y="177179"/>
                  </a:lnTo>
                  <a:lnTo>
                    <a:pt x="116713" y="177179"/>
                  </a:lnTo>
                  <a:lnTo>
                    <a:pt x="116928" y="177052"/>
                  </a:lnTo>
                  <a:lnTo>
                    <a:pt x="315137" y="177052"/>
                  </a:lnTo>
                  <a:lnTo>
                    <a:pt x="315137" y="165037"/>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object 92">
              <a:extLst>
                <a:ext uri="{FF2B5EF4-FFF2-40B4-BE49-F238E27FC236}">
                  <a16:creationId xmlns:a16="http://schemas.microsoft.com/office/drawing/2014/main" id="{C9175E85-ED0A-41EF-ACBD-FF4860579239}"/>
                </a:ext>
              </a:extLst>
            </p:cNvPr>
            <p:cNvSpPr/>
            <p:nvPr/>
          </p:nvSpPr>
          <p:spPr>
            <a:xfrm>
              <a:off x="5843306" y="6534816"/>
              <a:ext cx="315595" cy="323215"/>
            </a:xfrm>
            <a:custGeom>
              <a:avLst/>
              <a:gdLst/>
              <a:ahLst/>
              <a:cxnLst/>
              <a:rect l="l" t="t" r="r" b="b"/>
              <a:pathLst>
                <a:path w="315595" h="323215">
                  <a:moveTo>
                    <a:pt x="12268" y="0"/>
                  </a:moveTo>
                  <a:lnTo>
                    <a:pt x="0" y="7353"/>
                  </a:lnTo>
                  <a:lnTo>
                    <a:pt x="100837" y="182181"/>
                  </a:lnTo>
                  <a:lnTo>
                    <a:pt x="19606" y="323183"/>
                  </a:lnTo>
                  <a:lnTo>
                    <a:pt x="36580" y="323183"/>
                  </a:lnTo>
                  <a:lnTo>
                    <a:pt x="85493" y="238407"/>
                  </a:lnTo>
                  <a:lnTo>
                    <a:pt x="111759" y="192290"/>
                  </a:lnTo>
                  <a:lnTo>
                    <a:pt x="117182" y="189268"/>
                  </a:lnTo>
                  <a:lnTo>
                    <a:pt x="315340" y="189268"/>
                  </a:lnTo>
                  <a:lnTo>
                    <a:pt x="315340" y="189128"/>
                  </a:lnTo>
                  <a:lnTo>
                    <a:pt x="109854" y="189128"/>
                  </a:lnTo>
                  <a:lnTo>
                    <a:pt x="107302" y="186232"/>
                  </a:lnTo>
                  <a:lnTo>
                    <a:pt x="104305" y="184327"/>
                  </a:lnTo>
                  <a:lnTo>
                    <a:pt x="104457" y="180619"/>
                  </a:lnTo>
                  <a:lnTo>
                    <a:pt x="107289" y="177444"/>
                  </a:lnTo>
                  <a:lnTo>
                    <a:pt x="110858" y="177164"/>
                  </a:lnTo>
                  <a:lnTo>
                    <a:pt x="315340" y="177164"/>
                  </a:lnTo>
                  <a:lnTo>
                    <a:pt x="315340" y="175374"/>
                  </a:lnTo>
                  <a:lnTo>
                    <a:pt x="117208" y="175374"/>
                  </a:lnTo>
                  <a:lnTo>
                    <a:pt x="111556" y="171919"/>
                  </a:lnTo>
                  <a:lnTo>
                    <a:pt x="106489" y="162953"/>
                  </a:lnTo>
                  <a:lnTo>
                    <a:pt x="84892" y="125055"/>
                  </a:lnTo>
                  <a:lnTo>
                    <a:pt x="17132" y="7734"/>
                  </a:lnTo>
                  <a:lnTo>
                    <a:pt x="14630" y="3873"/>
                  </a:lnTo>
                  <a:lnTo>
                    <a:pt x="12268" y="0"/>
                  </a:lnTo>
                  <a:close/>
                </a:path>
                <a:path w="315595" h="323215">
                  <a:moveTo>
                    <a:pt x="315340" y="189268"/>
                  </a:moveTo>
                  <a:lnTo>
                    <a:pt x="117182" y="189268"/>
                  </a:lnTo>
                  <a:lnTo>
                    <a:pt x="213512" y="189631"/>
                  </a:lnTo>
                  <a:lnTo>
                    <a:pt x="315340" y="189585"/>
                  </a:lnTo>
                  <a:lnTo>
                    <a:pt x="315340" y="189268"/>
                  </a:lnTo>
                  <a:close/>
                </a:path>
                <a:path w="315595" h="323215">
                  <a:moveTo>
                    <a:pt x="315340" y="177164"/>
                  </a:moveTo>
                  <a:lnTo>
                    <a:pt x="110858" y="177164"/>
                  </a:lnTo>
                  <a:lnTo>
                    <a:pt x="114071" y="179997"/>
                  </a:lnTo>
                  <a:lnTo>
                    <a:pt x="114693" y="183680"/>
                  </a:lnTo>
                  <a:lnTo>
                    <a:pt x="112001" y="185940"/>
                  </a:lnTo>
                  <a:lnTo>
                    <a:pt x="109854" y="189128"/>
                  </a:lnTo>
                  <a:lnTo>
                    <a:pt x="315340" y="189128"/>
                  </a:lnTo>
                  <a:lnTo>
                    <a:pt x="315340" y="177164"/>
                  </a:lnTo>
                  <a:close/>
                </a:path>
                <a:path w="315595" h="323215">
                  <a:moveTo>
                    <a:pt x="213431" y="174991"/>
                  </a:moveTo>
                  <a:lnTo>
                    <a:pt x="117208" y="175374"/>
                  </a:lnTo>
                  <a:lnTo>
                    <a:pt x="315340" y="175374"/>
                  </a:lnTo>
                  <a:lnTo>
                    <a:pt x="315340" y="175056"/>
                  </a:lnTo>
                  <a:lnTo>
                    <a:pt x="213431" y="174991"/>
                  </a:lnTo>
                  <a:close/>
                </a:path>
                <a:path w="315595" h="323215">
                  <a:moveTo>
                    <a:pt x="304457" y="175044"/>
                  </a:moveTo>
                  <a:lnTo>
                    <a:pt x="299288" y="175056"/>
                  </a:lnTo>
                  <a:lnTo>
                    <a:pt x="315340" y="175056"/>
                  </a:lnTo>
                  <a:lnTo>
                    <a:pt x="304457" y="17504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object 93">
              <a:extLst>
                <a:ext uri="{FF2B5EF4-FFF2-40B4-BE49-F238E27FC236}">
                  <a16:creationId xmlns:a16="http://schemas.microsoft.com/office/drawing/2014/main" id="{6A4B3E8A-07F7-40DC-8402-292E27ADD10A}"/>
                </a:ext>
              </a:extLst>
            </p:cNvPr>
            <p:cNvSpPr/>
            <p:nvPr/>
          </p:nvSpPr>
          <p:spPr>
            <a:xfrm>
              <a:off x="4973900" y="6534818"/>
              <a:ext cx="315595" cy="323215"/>
            </a:xfrm>
            <a:custGeom>
              <a:avLst/>
              <a:gdLst/>
              <a:ahLst/>
              <a:cxnLst/>
              <a:rect l="l" t="t" r="r" b="b"/>
              <a:pathLst>
                <a:path w="315595" h="323215">
                  <a:moveTo>
                    <a:pt x="12445" y="0"/>
                  </a:moveTo>
                  <a:lnTo>
                    <a:pt x="0" y="7315"/>
                  </a:lnTo>
                  <a:lnTo>
                    <a:pt x="100876" y="182206"/>
                  </a:lnTo>
                  <a:lnTo>
                    <a:pt x="19625" y="323180"/>
                  </a:lnTo>
                  <a:lnTo>
                    <a:pt x="36546" y="323180"/>
                  </a:lnTo>
                  <a:lnTo>
                    <a:pt x="113779" y="189547"/>
                  </a:lnTo>
                  <a:lnTo>
                    <a:pt x="315429" y="189547"/>
                  </a:lnTo>
                  <a:lnTo>
                    <a:pt x="315429" y="187096"/>
                  </a:lnTo>
                  <a:lnTo>
                    <a:pt x="110909" y="187096"/>
                  </a:lnTo>
                  <a:lnTo>
                    <a:pt x="107327" y="186880"/>
                  </a:lnTo>
                  <a:lnTo>
                    <a:pt x="104419" y="183629"/>
                  </a:lnTo>
                  <a:lnTo>
                    <a:pt x="104508" y="179882"/>
                  </a:lnTo>
                  <a:lnTo>
                    <a:pt x="107429" y="178015"/>
                  </a:lnTo>
                  <a:lnTo>
                    <a:pt x="109943" y="175183"/>
                  </a:lnTo>
                  <a:lnTo>
                    <a:pt x="117338" y="175183"/>
                  </a:lnTo>
                  <a:lnTo>
                    <a:pt x="111810" y="172300"/>
                  </a:lnTo>
                  <a:lnTo>
                    <a:pt x="106679" y="163233"/>
                  </a:lnTo>
                  <a:lnTo>
                    <a:pt x="85271" y="125632"/>
                  </a:lnTo>
                  <a:lnTo>
                    <a:pt x="17805" y="8750"/>
                  </a:lnTo>
                  <a:lnTo>
                    <a:pt x="15087" y="4381"/>
                  </a:lnTo>
                  <a:lnTo>
                    <a:pt x="12445" y="0"/>
                  </a:lnTo>
                  <a:close/>
                </a:path>
                <a:path w="315595" h="323215">
                  <a:moveTo>
                    <a:pt x="117338" y="175183"/>
                  </a:moveTo>
                  <a:lnTo>
                    <a:pt x="109943" y="175183"/>
                  </a:lnTo>
                  <a:lnTo>
                    <a:pt x="112077" y="178396"/>
                  </a:lnTo>
                  <a:lnTo>
                    <a:pt x="114731" y="180682"/>
                  </a:lnTo>
                  <a:lnTo>
                    <a:pt x="114172" y="184353"/>
                  </a:lnTo>
                  <a:lnTo>
                    <a:pt x="110909" y="187096"/>
                  </a:lnTo>
                  <a:lnTo>
                    <a:pt x="315429" y="187096"/>
                  </a:lnTo>
                  <a:lnTo>
                    <a:pt x="315429" y="175374"/>
                  </a:lnTo>
                  <a:lnTo>
                    <a:pt x="117703" y="175374"/>
                  </a:lnTo>
                  <a:lnTo>
                    <a:pt x="117338" y="175183"/>
                  </a:lnTo>
                  <a:close/>
                </a:path>
                <a:path w="315595" h="323215">
                  <a:moveTo>
                    <a:pt x="213791" y="174983"/>
                  </a:moveTo>
                  <a:lnTo>
                    <a:pt x="117703" y="175374"/>
                  </a:lnTo>
                  <a:lnTo>
                    <a:pt x="315429" y="175374"/>
                  </a:lnTo>
                  <a:lnTo>
                    <a:pt x="315429" y="175044"/>
                  </a:lnTo>
                  <a:lnTo>
                    <a:pt x="213791" y="1749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object 94">
              <a:extLst>
                <a:ext uri="{FF2B5EF4-FFF2-40B4-BE49-F238E27FC236}">
                  <a16:creationId xmlns:a16="http://schemas.microsoft.com/office/drawing/2014/main" id="{EF0850F6-0083-4F0E-869B-FD360616669C}"/>
                </a:ext>
              </a:extLst>
            </p:cNvPr>
            <p:cNvSpPr/>
            <p:nvPr/>
          </p:nvSpPr>
          <p:spPr>
            <a:xfrm>
              <a:off x="4587579" y="6535056"/>
              <a:ext cx="315595" cy="323215"/>
            </a:xfrm>
            <a:custGeom>
              <a:avLst/>
              <a:gdLst/>
              <a:ahLst/>
              <a:cxnLst/>
              <a:rect l="l" t="t" r="r" b="b"/>
              <a:pathLst>
                <a:path w="315595" h="323215">
                  <a:moveTo>
                    <a:pt x="101644" y="174751"/>
                  </a:moveTo>
                  <a:lnTo>
                    <a:pt x="15786" y="174802"/>
                  </a:lnTo>
                  <a:lnTo>
                    <a:pt x="0" y="174802"/>
                  </a:lnTo>
                  <a:lnTo>
                    <a:pt x="0" y="189306"/>
                  </a:lnTo>
                  <a:lnTo>
                    <a:pt x="201637" y="189306"/>
                  </a:lnTo>
                  <a:lnTo>
                    <a:pt x="278885" y="322943"/>
                  </a:lnTo>
                  <a:lnTo>
                    <a:pt x="295833" y="322943"/>
                  </a:lnTo>
                  <a:lnTo>
                    <a:pt x="218532" y="188899"/>
                  </a:lnTo>
                  <a:lnTo>
                    <a:pt x="206374" y="188899"/>
                  </a:lnTo>
                  <a:lnTo>
                    <a:pt x="203847" y="186004"/>
                  </a:lnTo>
                  <a:lnTo>
                    <a:pt x="200875" y="184086"/>
                  </a:lnTo>
                  <a:lnTo>
                    <a:pt x="200956" y="181978"/>
                  </a:lnTo>
                  <a:lnTo>
                    <a:pt x="201040" y="180352"/>
                  </a:lnTo>
                  <a:lnTo>
                    <a:pt x="203860" y="177139"/>
                  </a:lnTo>
                  <a:lnTo>
                    <a:pt x="207441" y="176923"/>
                  </a:lnTo>
                  <a:lnTo>
                    <a:pt x="217455" y="176923"/>
                  </a:lnTo>
                  <a:lnTo>
                    <a:pt x="218488" y="175132"/>
                  </a:lnTo>
                  <a:lnTo>
                    <a:pt x="197738" y="175132"/>
                  </a:lnTo>
                  <a:lnTo>
                    <a:pt x="101644" y="174751"/>
                  </a:lnTo>
                  <a:close/>
                </a:path>
                <a:path w="315595" h="323215">
                  <a:moveTo>
                    <a:pt x="217455" y="176923"/>
                  </a:moveTo>
                  <a:lnTo>
                    <a:pt x="207441" y="176923"/>
                  </a:lnTo>
                  <a:lnTo>
                    <a:pt x="210642" y="179743"/>
                  </a:lnTo>
                  <a:lnTo>
                    <a:pt x="211277" y="183426"/>
                  </a:lnTo>
                  <a:lnTo>
                    <a:pt x="208546" y="185699"/>
                  </a:lnTo>
                  <a:lnTo>
                    <a:pt x="206374" y="188899"/>
                  </a:lnTo>
                  <a:lnTo>
                    <a:pt x="218532" y="188899"/>
                  </a:lnTo>
                  <a:lnTo>
                    <a:pt x="214541" y="181978"/>
                  </a:lnTo>
                  <a:lnTo>
                    <a:pt x="217455" y="176923"/>
                  </a:lnTo>
                  <a:close/>
                </a:path>
                <a:path w="315595" h="323215">
                  <a:moveTo>
                    <a:pt x="302767" y="0"/>
                  </a:moveTo>
                  <a:lnTo>
                    <a:pt x="299872" y="4825"/>
                  </a:lnTo>
                  <a:lnTo>
                    <a:pt x="297421" y="8851"/>
                  </a:lnTo>
                  <a:lnTo>
                    <a:pt x="230176" y="125358"/>
                  </a:lnTo>
                  <a:lnTo>
                    <a:pt x="203631" y="172008"/>
                  </a:lnTo>
                  <a:lnTo>
                    <a:pt x="197738" y="175132"/>
                  </a:lnTo>
                  <a:lnTo>
                    <a:pt x="218488" y="175132"/>
                  </a:lnTo>
                  <a:lnTo>
                    <a:pt x="315429" y="7023"/>
                  </a:lnTo>
                  <a:lnTo>
                    <a:pt x="302767"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object 95">
              <a:extLst>
                <a:ext uri="{FF2B5EF4-FFF2-40B4-BE49-F238E27FC236}">
                  <a16:creationId xmlns:a16="http://schemas.microsoft.com/office/drawing/2014/main" id="{2864D507-9BD1-4286-832A-547250161D08}"/>
                </a:ext>
              </a:extLst>
            </p:cNvPr>
            <p:cNvSpPr/>
            <p:nvPr/>
          </p:nvSpPr>
          <p:spPr>
            <a:xfrm>
              <a:off x="5457353" y="6534778"/>
              <a:ext cx="315595" cy="323215"/>
            </a:xfrm>
            <a:custGeom>
              <a:avLst/>
              <a:gdLst/>
              <a:ahLst/>
              <a:cxnLst/>
              <a:rect l="l" t="t" r="r" b="b"/>
              <a:pathLst>
                <a:path w="315595" h="323215">
                  <a:moveTo>
                    <a:pt x="218229" y="189356"/>
                  </a:moveTo>
                  <a:lnTo>
                    <a:pt x="198259" y="189356"/>
                  </a:lnTo>
                  <a:lnTo>
                    <a:pt x="203111" y="192189"/>
                  </a:lnTo>
                  <a:lnTo>
                    <a:pt x="220646" y="223201"/>
                  </a:lnTo>
                  <a:lnTo>
                    <a:pt x="234086" y="246567"/>
                  </a:lnTo>
                  <a:lnTo>
                    <a:pt x="278463" y="323221"/>
                  </a:lnTo>
                  <a:lnTo>
                    <a:pt x="295439" y="323221"/>
                  </a:lnTo>
                  <a:lnTo>
                    <a:pt x="218229" y="189356"/>
                  </a:lnTo>
                  <a:close/>
                </a:path>
                <a:path w="315595" h="323215">
                  <a:moveTo>
                    <a:pt x="101460" y="175026"/>
                  </a:moveTo>
                  <a:lnTo>
                    <a:pt x="15608" y="175082"/>
                  </a:lnTo>
                  <a:lnTo>
                    <a:pt x="0" y="175082"/>
                  </a:lnTo>
                  <a:lnTo>
                    <a:pt x="0" y="189610"/>
                  </a:lnTo>
                  <a:lnTo>
                    <a:pt x="102998" y="189647"/>
                  </a:lnTo>
                  <a:lnTo>
                    <a:pt x="218229" y="189356"/>
                  </a:lnTo>
                  <a:lnTo>
                    <a:pt x="216940" y="187121"/>
                  </a:lnTo>
                  <a:lnTo>
                    <a:pt x="207035" y="187121"/>
                  </a:lnTo>
                  <a:lnTo>
                    <a:pt x="203466" y="186969"/>
                  </a:lnTo>
                  <a:lnTo>
                    <a:pt x="200583" y="183705"/>
                  </a:lnTo>
                  <a:lnTo>
                    <a:pt x="200583" y="179958"/>
                  </a:lnTo>
                  <a:lnTo>
                    <a:pt x="203504" y="178079"/>
                  </a:lnTo>
                  <a:lnTo>
                    <a:pt x="205819" y="175412"/>
                  </a:lnTo>
                  <a:lnTo>
                    <a:pt x="197650" y="175412"/>
                  </a:lnTo>
                  <a:lnTo>
                    <a:pt x="101460" y="175026"/>
                  </a:lnTo>
                  <a:close/>
                </a:path>
                <a:path w="315595" h="323215">
                  <a:moveTo>
                    <a:pt x="218207" y="175196"/>
                  </a:moveTo>
                  <a:lnTo>
                    <a:pt x="206006" y="175196"/>
                  </a:lnTo>
                  <a:lnTo>
                    <a:pt x="208178" y="178434"/>
                  </a:lnTo>
                  <a:lnTo>
                    <a:pt x="210883" y="180720"/>
                  </a:lnTo>
                  <a:lnTo>
                    <a:pt x="210324" y="184403"/>
                  </a:lnTo>
                  <a:lnTo>
                    <a:pt x="207035" y="187121"/>
                  </a:lnTo>
                  <a:lnTo>
                    <a:pt x="216940" y="187121"/>
                  </a:lnTo>
                  <a:lnTo>
                    <a:pt x="214134" y="182257"/>
                  </a:lnTo>
                  <a:lnTo>
                    <a:pt x="218207" y="175196"/>
                  </a:lnTo>
                  <a:close/>
                </a:path>
                <a:path w="315595" h="323215">
                  <a:moveTo>
                    <a:pt x="302564" y="0"/>
                  </a:moveTo>
                  <a:lnTo>
                    <a:pt x="299605" y="4952"/>
                  </a:lnTo>
                  <a:lnTo>
                    <a:pt x="297129" y="8940"/>
                  </a:lnTo>
                  <a:lnTo>
                    <a:pt x="229891" y="125447"/>
                  </a:lnTo>
                  <a:lnTo>
                    <a:pt x="208470" y="163042"/>
                  </a:lnTo>
                  <a:lnTo>
                    <a:pt x="203390" y="172034"/>
                  </a:lnTo>
                  <a:lnTo>
                    <a:pt x="197650" y="175412"/>
                  </a:lnTo>
                  <a:lnTo>
                    <a:pt x="205819" y="175412"/>
                  </a:lnTo>
                  <a:lnTo>
                    <a:pt x="206006" y="175196"/>
                  </a:lnTo>
                  <a:lnTo>
                    <a:pt x="218207" y="175196"/>
                  </a:lnTo>
                  <a:lnTo>
                    <a:pt x="314998" y="7404"/>
                  </a:lnTo>
                  <a:lnTo>
                    <a:pt x="302564"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object 96">
              <a:extLst>
                <a:ext uri="{FF2B5EF4-FFF2-40B4-BE49-F238E27FC236}">
                  <a16:creationId xmlns:a16="http://schemas.microsoft.com/office/drawing/2014/main" id="{6962BBB1-0DC6-429F-A0AA-BE276FD95F10}"/>
                </a:ext>
              </a:extLst>
            </p:cNvPr>
            <p:cNvSpPr/>
            <p:nvPr/>
          </p:nvSpPr>
          <p:spPr>
            <a:xfrm>
              <a:off x="4104712" y="6534786"/>
              <a:ext cx="315595" cy="323215"/>
            </a:xfrm>
            <a:custGeom>
              <a:avLst/>
              <a:gdLst/>
              <a:ahLst/>
              <a:cxnLst/>
              <a:rect l="l" t="t" r="r" b="b"/>
              <a:pathLst>
                <a:path w="315595" h="323215">
                  <a:moveTo>
                    <a:pt x="12192" y="0"/>
                  </a:moveTo>
                  <a:lnTo>
                    <a:pt x="0" y="7645"/>
                  </a:lnTo>
                  <a:lnTo>
                    <a:pt x="100711" y="182244"/>
                  </a:lnTo>
                  <a:lnTo>
                    <a:pt x="19430" y="323213"/>
                  </a:lnTo>
                  <a:lnTo>
                    <a:pt x="36367" y="323213"/>
                  </a:lnTo>
                  <a:lnTo>
                    <a:pt x="113588" y="189610"/>
                  </a:lnTo>
                  <a:lnTo>
                    <a:pt x="315264" y="189610"/>
                  </a:lnTo>
                  <a:lnTo>
                    <a:pt x="315264" y="187134"/>
                  </a:lnTo>
                  <a:lnTo>
                    <a:pt x="111455" y="187134"/>
                  </a:lnTo>
                  <a:lnTo>
                    <a:pt x="107645" y="186994"/>
                  </a:lnTo>
                  <a:lnTo>
                    <a:pt x="105791" y="184175"/>
                  </a:lnTo>
                  <a:lnTo>
                    <a:pt x="103873" y="182549"/>
                  </a:lnTo>
                  <a:lnTo>
                    <a:pt x="105562" y="180682"/>
                  </a:lnTo>
                  <a:lnTo>
                    <a:pt x="107073" y="177584"/>
                  </a:lnTo>
                  <a:lnTo>
                    <a:pt x="110832" y="177012"/>
                  </a:lnTo>
                  <a:lnTo>
                    <a:pt x="315264" y="177012"/>
                  </a:lnTo>
                  <a:lnTo>
                    <a:pt x="315264" y="175399"/>
                  </a:lnTo>
                  <a:lnTo>
                    <a:pt x="117563" y="175399"/>
                  </a:lnTo>
                  <a:lnTo>
                    <a:pt x="111671" y="172389"/>
                  </a:lnTo>
                  <a:lnTo>
                    <a:pt x="106527" y="163309"/>
                  </a:lnTo>
                  <a:lnTo>
                    <a:pt x="84931" y="125404"/>
                  </a:lnTo>
                  <a:lnTo>
                    <a:pt x="17145" y="8013"/>
                  </a:lnTo>
                  <a:lnTo>
                    <a:pt x="14643" y="4064"/>
                  </a:lnTo>
                  <a:lnTo>
                    <a:pt x="12192" y="0"/>
                  </a:lnTo>
                  <a:close/>
                </a:path>
                <a:path w="315595" h="323215">
                  <a:moveTo>
                    <a:pt x="315264" y="177012"/>
                  </a:moveTo>
                  <a:lnTo>
                    <a:pt x="110832" y="177012"/>
                  </a:lnTo>
                  <a:lnTo>
                    <a:pt x="113118" y="179666"/>
                  </a:lnTo>
                  <a:lnTo>
                    <a:pt x="116459" y="181851"/>
                  </a:lnTo>
                  <a:lnTo>
                    <a:pt x="113411" y="184302"/>
                  </a:lnTo>
                  <a:lnTo>
                    <a:pt x="111455" y="187134"/>
                  </a:lnTo>
                  <a:lnTo>
                    <a:pt x="315264" y="187134"/>
                  </a:lnTo>
                  <a:lnTo>
                    <a:pt x="315264" y="177012"/>
                  </a:lnTo>
                  <a:close/>
                </a:path>
                <a:path w="315595" h="323215">
                  <a:moveTo>
                    <a:pt x="213658" y="175021"/>
                  </a:moveTo>
                  <a:lnTo>
                    <a:pt x="117563" y="175399"/>
                  </a:lnTo>
                  <a:lnTo>
                    <a:pt x="315264" y="175399"/>
                  </a:lnTo>
                  <a:lnTo>
                    <a:pt x="315264" y="175082"/>
                  </a:lnTo>
                  <a:lnTo>
                    <a:pt x="213658" y="175021"/>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object 97">
              <a:extLst>
                <a:ext uri="{FF2B5EF4-FFF2-40B4-BE49-F238E27FC236}">
                  <a16:creationId xmlns:a16="http://schemas.microsoft.com/office/drawing/2014/main" id="{5939592E-3AFF-4C8B-A35C-A1F063249DAA}"/>
                </a:ext>
              </a:extLst>
            </p:cNvPr>
            <p:cNvSpPr/>
            <p:nvPr/>
          </p:nvSpPr>
          <p:spPr>
            <a:xfrm>
              <a:off x="3718395" y="6534734"/>
              <a:ext cx="315595" cy="323850"/>
            </a:xfrm>
            <a:custGeom>
              <a:avLst/>
              <a:gdLst/>
              <a:ahLst/>
              <a:cxnLst/>
              <a:rect l="l" t="t" r="r" b="b"/>
              <a:pathLst>
                <a:path w="315595" h="323850">
                  <a:moveTo>
                    <a:pt x="218471" y="189462"/>
                  </a:moveTo>
                  <a:lnTo>
                    <a:pt x="193754" y="189462"/>
                  </a:lnTo>
                  <a:lnTo>
                    <a:pt x="201015" y="190519"/>
                  </a:lnTo>
                  <a:lnTo>
                    <a:pt x="205476" y="196099"/>
                  </a:lnTo>
                  <a:lnTo>
                    <a:pt x="212813" y="209397"/>
                  </a:lnTo>
                  <a:lnTo>
                    <a:pt x="233511" y="244949"/>
                  </a:lnTo>
                  <a:lnTo>
                    <a:pt x="278666" y="323265"/>
                  </a:lnTo>
                  <a:lnTo>
                    <a:pt x="295637" y="323265"/>
                  </a:lnTo>
                  <a:lnTo>
                    <a:pt x="218471" y="189462"/>
                  </a:lnTo>
                  <a:close/>
                </a:path>
                <a:path w="315595" h="323850">
                  <a:moveTo>
                    <a:pt x="187009" y="189580"/>
                  </a:moveTo>
                  <a:lnTo>
                    <a:pt x="97139" y="189580"/>
                  </a:lnTo>
                  <a:lnTo>
                    <a:pt x="178015" y="189737"/>
                  </a:lnTo>
                  <a:lnTo>
                    <a:pt x="187009" y="189580"/>
                  </a:lnTo>
                  <a:close/>
                </a:path>
                <a:path w="315595" h="323850">
                  <a:moveTo>
                    <a:pt x="169532" y="175082"/>
                  </a:moveTo>
                  <a:lnTo>
                    <a:pt x="6324" y="175209"/>
                  </a:lnTo>
                  <a:lnTo>
                    <a:pt x="4140" y="175209"/>
                  </a:lnTo>
                  <a:lnTo>
                    <a:pt x="1968" y="175818"/>
                  </a:lnTo>
                  <a:lnTo>
                    <a:pt x="0" y="176098"/>
                  </a:lnTo>
                  <a:lnTo>
                    <a:pt x="0" y="189661"/>
                  </a:lnTo>
                  <a:lnTo>
                    <a:pt x="187009" y="189580"/>
                  </a:lnTo>
                  <a:lnTo>
                    <a:pt x="193754" y="189462"/>
                  </a:lnTo>
                  <a:lnTo>
                    <a:pt x="218471" y="189462"/>
                  </a:lnTo>
                  <a:lnTo>
                    <a:pt x="217274" y="187388"/>
                  </a:lnTo>
                  <a:lnTo>
                    <a:pt x="207340" y="187388"/>
                  </a:lnTo>
                  <a:lnTo>
                    <a:pt x="203580" y="186842"/>
                  </a:lnTo>
                  <a:lnTo>
                    <a:pt x="202095" y="183743"/>
                  </a:lnTo>
                  <a:lnTo>
                    <a:pt x="200444" y="181876"/>
                  </a:lnTo>
                  <a:lnTo>
                    <a:pt x="202349" y="180251"/>
                  </a:lnTo>
                  <a:lnTo>
                    <a:pt x="204228" y="177342"/>
                  </a:lnTo>
                  <a:lnTo>
                    <a:pt x="217217" y="177304"/>
                  </a:lnTo>
                  <a:lnTo>
                    <a:pt x="218088" y="175794"/>
                  </a:lnTo>
                  <a:lnTo>
                    <a:pt x="185686" y="175794"/>
                  </a:lnTo>
                  <a:lnTo>
                    <a:pt x="169532" y="175082"/>
                  </a:lnTo>
                  <a:close/>
                </a:path>
                <a:path w="315595" h="323850">
                  <a:moveTo>
                    <a:pt x="217217" y="177304"/>
                  </a:moveTo>
                  <a:lnTo>
                    <a:pt x="208038" y="177304"/>
                  </a:lnTo>
                  <a:lnTo>
                    <a:pt x="209969" y="180212"/>
                  </a:lnTo>
                  <a:lnTo>
                    <a:pt x="212953" y="182765"/>
                  </a:lnTo>
                  <a:lnTo>
                    <a:pt x="209626" y="184835"/>
                  </a:lnTo>
                  <a:lnTo>
                    <a:pt x="207340" y="187388"/>
                  </a:lnTo>
                  <a:lnTo>
                    <a:pt x="217274" y="187388"/>
                  </a:lnTo>
                  <a:lnTo>
                    <a:pt x="214337" y="182295"/>
                  </a:lnTo>
                  <a:lnTo>
                    <a:pt x="217217" y="177304"/>
                  </a:lnTo>
                  <a:close/>
                </a:path>
                <a:path w="315595" h="323850">
                  <a:moveTo>
                    <a:pt x="302856" y="0"/>
                  </a:moveTo>
                  <a:lnTo>
                    <a:pt x="300062" y="4635"/>
                  </a:lnTo>
                  <a:lnTo>
                    <a:pt x="297573" y="8623"/>
                  </a:lnTo>
                  <a:lnTo>
                    <a:pt x="217157" y="147815"/>
                  </a:lnTo>
                  <a:lnTo>
                    <a:pt x="213416" y="154902"/>
                  </a:lnTo>
                  <a:lnTo>
                    <a:pt x="209642" y="162118"/>
                  </a:lnTo>
                  <a:lnTo>
                    <a:pt x="205348" y="168510"/>
                  </a:lnTo>
                  <a:lnTo>
                    <a:pt x="200050" y="173126"/>
                  </a:lnTo>
                  <a:lnTo>
                    <a:pt x="193378" y="175341"/>
                  </a:lnTo>
                  <a:lnTo>
                    <a:pt x="185686" y="175794"/>
                  </a:lnTo>
                  <a:lnTo>
                    <a:pt x="218088" y="175794"/>
                  </a:lnTo>
                  <a:lnTo>
                    <a:pt x="315125" y="7594"/>
                  </a:lnTo>
                  <a:lnTo>
                    <a:pt x="302856"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object 98">
              <a:extLst>
                <a:ext uri="{FF2B5EF4-FFF2-40B4-BE49-F238E27FC236}">
                  <a16:creationId xmlns:a16="http://schemas.microsoft.com/office/drawing/2014/main" id="{03185486-3A8E-4B97-B66C-97074743E160}"/>
                </a:ext>
              </a:extLst>
            </p:cNvPr>
            <p:cNvSpPr/>
            <p:nvPr/>
          </p:nvSpPr>
          <p:spPr>
            <a:xfrm>
              <a:off x="3235102" y="6534854"/>
              <a:ext cx="316230" cy="323215"/>
            </a:xfrm>
            <a:custGeom>
              <a:avLst/>
              <a:gdLst/>
              <a:ahLst/>
              <a:cxnLst/>
              <a:rect l="l" t="t" r="r" b="b"/>
              <a:pathLst>
                <a:path w="316229" h="323215">
                  <a:moveTo>
                    <a:pt x="12738" y="0"/>
                  </a:moveTo>
                  <a:lnTo>
                    <a:pt x="0" y="7200"/>
                  </a:lnTo>
                  <a:lnTo>
                    <a:pt x="100939" y="182168"/>
                  </a:lnTo>
                  <a:lnTo>
                    <a:pt x="19670" y="323145"/>
                  </a:lnTo>
                  <a:lnTo>
                    <a:pt x="36604" y="323145"/>
                  </a:lnTo>
                  <a:lnTo>
                    <a:pt x="114185" y="188937"/>
                  </a:lnTo>
                  <a:lnTo>
                    <a:pt x="315937" y="188937"/>
                  </a:lnTo>
                  <a:lnTo>
                    <a:pt x="315835" y="187058"/>
                  </a:lnTo>
                  <a:lnTo>
                    <a:pt x="110959" y="187058"/>
                  </a:lnTo>
                  <a:lnTo>
                    <a:pt x="107378" y="186842"/>
                  </a:lnTo>
                  <a:lnTo>
                    <a:pt x="104470" y="183591"/>
                  </a:lnTo>
                  <a:lnTo>
                    <a:pt x="104571" y="179844"/>
                  </a:lnTo>
                  <a:lnTo>
                    <a:pt x="107480" y="177977"/>
                  </a:lnTo>
                  <a:lnTo>
                    <a:pt x="109994" y="175145"/>
                  </a:lnTo>
                  <a:lnTo>
                    <a:pt x="116903" y="175145"/>
                  </a:lnTo>
                  <a:lnTo>
                    <a:pt x="111798" y="172085"/>
                  </a:lnTo>
                  <a:lnTo>
                    <a:pt x="107022" y="163614"/>
                  </a:lnTo>
                  <a:lnTo>
                    <a:pt x="90024" y="133698"/>
                  </a:lnTo>
                  <a:lnTo>
                    <a:pt x="12738" y="0"/>
                  </a:lnTo>
                  <a:close/>
                </a:path>
                <a:path w="316229" h="323215">
                  <a:moveTo>
                    <a:pt x="116903" y="175145"/>
                  </a:moveTo>
                  <a:lnTo>
                    <a:pt x="109994" y="175145"/>
                  </a:lnTo>
                  <a:lnTo>
                    <a:pt x="112128" y="178371"/>
                  </a:lnTo>
                  <a:lnTo>
                    <a:pt x="114795" y="180644"/>
                  </a:lnTo>
                  <a:lnTo>
                    <a:pt x="114236" y="184327"/>
                  </a:lnTo>
                  <a:lnTo>
                    <a:pt x="110959" y="187058"/>
                  </a:lnTo>
                  <a:lnTo>
                    <a:pt x="315835" y="187058"/>
                  </a:lnTo>
                  <a:lnTo>
                    <a:pt x="315193" y="175336"/>
                  </a:lnTo>
                  <a:lnTo>
                    <a:pt x="117220" y="175336"/>
                  </a:lnTo>
                  <a:lnTo>
                    <a:pt x="116903" y="175145"/>
                  </a:lnTo>
                  <a:close/>
                </a:path>
                <a:path w="316229" h="323215">
                  <a:moveTo>
                    <a:pt x="212932" y="174950"/>
                  </a:moveTo>
                  <a:lnTo>
                    <a:pt x="117220" y="175336"/>
                  </a:lnTo>
                  <a:lnTo>
                    <a:pt x="315193" y="175336"/>
                  </a:lnTo>
                  <a:lnTo>
                    <a:pt x="315175" y="175005"/>
                  </a:lnTo>
                  <a:lnTo>
                    <a:pt x="212932" y="17495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object 99">
              <a:extLst>
                <a:ext uri="{FF2B5EF4-FFF2-40B4-BE49-F238E27FC236}">
                  <a16:creationId xmlns:a16="http://schemas.microsoft.com/office/drawing/2014/main" id="{DC81CAF7-A9A4-40C4-860C-4AFF92E232F1}"/>
                </a:ext>
              </a:extLst>
            </p:cNvPr>
            <p:cNvSpPr/>
            <p:nvPr/>
          </p:nvSpPr>
          <p:spPr>
            <a:xfrm>
              <a:off x="2857500" y="6535070"/>
              <a:ext cx="306705" cy="323215"/>
            </a:xfrm>
            <a:custGeom>
              <a:avLst/>
              <a:gdLst/>
              <a:ahLst/>
              <a:cxnLst/>
              <a:rect l="l" t="t" r="r" b="b"/>
              <a:pathLst>
                <a:path w="306705" h="323215">
                  <a:moveTo>
                    <a:pt x="209937" y="189014"/>
                  </a:moveTo>
                  <a:lnTo>
                    <a:pt x="189450" y="189014"/>
                  </a:lnTo>
                  <a:lnTo>
                    <a:pt x="194937" y="191935"/>
                  </a:lnTo>
                  <a:lnTo>
                    <a:pt x="199776" y="200507"/>
                  </a:lnTo>
                  <a:lnTo>
                    <a:pt x="221377" y="238409"/>
                  </a:lnTo>
                  <a:lnTo>
                    <a:pt x="270139" y="322929"/>
                  </a:lnTo>
                  <a:lnTo>
                    <a:pt x="287176" y="322929"/>
                  </a:lnTo>
                  <a:lnTo>
                    <a:pt x="209937" y="189014"/>
                  </a:lnTo>
                  <a:close/>
                </a:path>
                <a:path w="306705" h="323215">
                  <a:moveTo>
                    <a:pt x="93361" y="174734"/>
                  </a:moveTo>
                  <a:lnTo>
                    <a:pt x="7510" y="174790"/>
                  </a:lnTo>
                  <a:lnTo>
                    <a:pt x="0" y="174790"/>
                  </a:lnTo>
                  <a:lnTo>
                    <a:pt x="0" y="189331"/>
                  </a:lnTo>
                  <a:lnTo>
                    <a:pt x="93877" y="189372"/>
                  </a:lnTo>
                  <a:lnTo>
                    <a:pt x="209937" y="189014"/>
                  </a:lnTo>
                  <a:lnTo>
                    <a:pt x="208670" y="186816"/>
                  </a:lnTo>
                  <a:lnTo>
                    <a:pt x="198810" y="186816"/>
                  </a:lnTo>
                  <a:lnTo>
                    <a:pt x="195229" y="186677"/>
                  </a:lnTo>
                  <a:lnTo>
                    <a:pt x="192333" y="183438"/>
                  </a:lnTo>
                  <a:lnTo>
                    <a:pt x="192308" y="179692"/>
                  </a:lnTo>
                  <a:lnTo>
                    <a:pt x="195216" y="177799"/>
                  </a:lnTo>
                  <a:lnTo>
                    <a:pt x="197532" y="175120"/>
                  </a:lnTo>
                  <a:lnTo>
                    <a:pt x="189628" y="175120"/>
                  </a:lnTo>
                  <a:lnTo>
                    <a:pt x="93361" y="174734"/>
                  </a:lnTo>
                  <a:close/>
                </a:path>
                <a:path w="306705" h="323215">
                  <a:moveTo>
                    <a:pt x="209944" y="174904"/>
                  </a:moveTo>
                  <a:lnTo>
                    <a:pt x="197718" y="174904"/>
                  </a:lnTo>
                  <a:lnTo>
                    <a:pt x="199903" y="178130"/>
                  </a:lnTo>
                  <a:lnTo>
                    <a:pt x="202608" y="180403"/>
                  </a:lnTo>
                  <a:lnTo>
                    <a:pt x="202087" y="184086"/>
                  </a:lnTo>
                  <a:lnTo>
                    <a:pt x="198810" y="186816"/>
                  </a:lnTo>
                  <a:lnTo>
                    <a:pt x="208670" y="186816"/>
                  </a:lnTo>
                  <a:lnTo>
                    <a:pt x="205872" y="181965"/>
                  </a:lnTo>
                  <a:lnTo>
                    <a:pt x="209944" y="174904"/>
                  </a:lnTo>
                  <a:close/>
                </a:path>
                <a:path w="306705" h="323215">
                  <a:moveTo>
                    <a:pt x="294162" y="0"/>
                  </a:moveTo>
                  <a:lnTo>
                    <a:pt x="291444" y="4533"/>
                  </a:lnTo>
                  <a:lnTo>
                    <a:pt x="288955" y="8521"/>
                  </a:lnTo>
                  <a:lnTo>
                    <a:pt x="221705" y="125028"/>
                  </a:lnTo>
                  <a:lnTo>
                    <a:pt x="200284" y="162623"/>
                  </a:lnTo>
                  <a:lnTo>
                    <a:pt x="195229" y="171551"/>
                  </a:lnTo>
                  <a:lnTo>
                    <a:pt x="189628" y="175120"/>
                  </a:lnTo>
                  <a:lnTo>
                    <a:pt x="197532" y="175120"/>
                  </a:lnTo>
                  <a:lnTo>
                    <a:pt x="197718" y="174904"/>
                  </a:lnTo>
                  <a:lnTo>
                    <a:pt x="209944" y="174904"/>
                  </a:lnTo>
                  <a:lnTo>
                    <a:pt x="306710" y="7137"/>
                  </a:lnTo>
                  <a:lnTo>
                    <a:pt x="294162"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object 100">
              <a:extLst>
                <a:ext uri="{FF2B5EF4-FFF2-40B4-BE49-F238E27FC236}">
                  <a16:creationId xmlns:a16="http://schemas.microsoft.com/office/drawing/2014/main" id="{0D7CA3B9-F25C-485F-A27C-A500344CA623}"/>
                </a:ext>
              </a:extLst>
            </p:cNvPr>
            <p:cNvSpPr/>
            <p:nvPr/>
          </p:nvSpPr>
          <p:spPr>
            <a:xfrm>
              <a:off x="4104690" y="6045593"/>
              <a:ext cx="363855" cy="603250"/>
            </a:xfrm>
            <a:custGeom>
              <a:avLst/>
              <a:gdLst/>
              <a:ahLst/>
              <a:cxnLst/>
              <a:rect l="l" t="t" r="r" b="b"/>
              <a:pathLst>
                <a:path w="363854" h="603250">
                  <a:moveTo>
                    <a:pt x="315125" y="162179"/>
                  </a:moveTo>
                  <a:lnTo>
                    <a:pt x="114274" y="162179"/>
                  </a:lnTo>
                  <a:lnTo>
                    <a:pt x="114274" y="168516"/>
                  </a:lnTo>
                  <a:lnTo>
                    <a:pt x="114261" y="172300"/>
                  </a:lnTo>
                  <a:lnTo>
                    <a:pt x="111379" y="174231"/>
                  </a:lnTo>
                  <a:lnTo>
                    <a:pt x="108851" y="177190"/>
                  </a:lnTo>
                  <a:lnTo>
                    <a:pt x="106667" y="173888"/>
                  </a:lnTo>
                  <a:lnTo>
                    <a:pt x="103987" y="171602"/>
                  </a:lnTo>
                  <a:lnTo>
                    <a:pt x="104508" y="167855"/>
                  </a:lnTo>
                  <a:lnTo>
                    <a:pt x="107772" y="165100"/>
                  </a:lnTo>
                  <a:lnTo>
                    <a:pt x="111366" y="165214"/>
                  </a:lnTo>
                  <a:lnTo>
                    <a:pt x="114274" y="168516"/>
                  </a:lnTo>
                  <a:lnTo>
                    <a:pt x="114274" y="162179"/>
                  </a:lnTo>
                  <a:lnTo>
                    <a:pt x="113322" y="162179"/>
                  </a:lnTo>
                  <a:lnTo>
                    <a:pt x="19583" y="0"/>
                  </a:lnTo>
                  <a:lnTo>
                    <a:pt x="2692" y="0"/>
                  </a:lnTo>
                  <a:lnTo>
                    <a:pt x="100723" y="169989"/>
                  </a:lnTo>
                  <a:lnTo>
                    <a:pt x="0" y="344690"/>
                  </a:lnTo>
                  <a:lnTo>
                    <a:pt x="12204" y="352158"/>
                  </a:lnTo>
                  <a:lnTo>
                    <a:pt x="14732" y="348018"/>
                  </a:lnTo>
                  <a:lnTo>
                    <a:pt x="17246" y="344068"/>
                  </a:lnTo>
                  <a:lnTo>
                    <a:pt x="62979" y="265074"/>
                  </a:lnTo>
                  <a:lnTo>
                    <a:pt x="84556" y="227545"/>
                  </a:lnTo>
                  <a:lnTo>
                    <a:pt x="105956" y="189915"/>
                  </a:lnTo>
                  <a:lnTo>
                    <a:pt x="110172" y="183857"/>
                  </a:lnTo>
                  <a:lnTo>
                    <a:pt x="115023" y="179870"/>
                  </a:lnTo>
                  <a:lnTo>
                    <a:pt x="120904" y="177698"/>
                  </a:lnTo>
                  <a:lnTo>
                    <a:pt x="127025" y="177190"/>
                  </a:lnTo>
                  <a:lnTo>
                    <a:pt x="128231" y="177088"/>
                  </a:lnTo>
                  <a:lnTo>
                    <a:pt x="213423" y="177431"/>
                  </a:lnTo>
                  <a:lnTo>
                    <a:pt x="315125" y="177355"/>
                  </a:lnTo>
                  <a:lnTo>
                    <a:pt x="315125" y="177088"/>
                  </a:lnTo>
                  <a:lnTo>
                    <a:pt x="315125" y="165100"/>
                  </a:lnTo>
                  <a:lnTo>
                    <a:pt x="315125" y="162179"/>
                  </a:lnTo>
                  <a:close/>
                </a:path>
                <a:path w="363854" h="603250">
                  <a:moveTo>
                    <a:pt x="363550" y="246164"/>
                  </a:moveTo>
                  <a:lnTo>
                    <a:pt x="351193" y="238912"/>
                  </a:lnTo>
                  <a:lnTo>
                    <a:pt x="348576" y="243205"/>
                  </a:lnTo>
                  <a:lnTo>
                    <a:pt x="346049" y="247167"/>
                  </a:lnTo>
                  <a:lnTo>
                    <a:pt x="301320" y="324269"/>
                  </a:lnTo>
                  <a:lnTo>
                    <a:pt x="280301" y="360883"/>
                  </a:lnTo>
                  <a:lnTo>
                    <a:pt x="259626" y="397687"/>
                  </a:lnTo>
                  <a:lnTo>
                    <a:pt x="259384" y="398043"/>
                  </a:lnTo>
                  <a:lnTo>
                    <a:pt x="259384" y="419188"/>
                  </a:lnTo>
                  <a:lnTo>
                    <a:pt x="258851" y="422833"/>
                  </a:lnTo>
                  <a:lnTo>
                    <a:pt x="255663" y="425589"/>
                  </a:lnTo>
                  <a:lnTo>
                    <a:pt x="253860" y="425488"/>
                  </a:lnTo>
                  <a:lnTo>
                    <a:pt x="252133" y="425424"/>
                  </a:lnTo>
                  <a:lnTo>
                    <a:pt x="249326" y="422236"/>
                  </a:lnTo>
                  <a:lnTo>
                    <a:pt x="249262" y="418528"/>
                  </a:lnTo>
                  <a:lnTo>
                    <a:pt x="252120" y="416648"/>
                  </a:lnTo>
                  <a:lnTo>
                    <a:pt x="254431" y="413956"/>
                  </a:lnTo>
                  <a:lnTo>
                    <a:pt x="254584" y="413778"/>
                  </a:lnTo>
                  <a:lnTo>
                    <a:pt x="256730" y="416966"/>
                  </a:lnTo>
                  <a:lnTo>
                    <a:pt x="259384" y="419188"/>
                  </a:lnTo>
                  <a:lnTo>
                    <a:pt x="259384" y="398043"/>
                  </a:lnTo>
                  <a:lnTo>
                    <a:pt x="254088" y="405638"/>
                  </a:lnTo>
                  <a:lnTo>
                    <a:pt x="247738" y="410679"/>
                  </a:lnTo>
                  <a:lnTo>
                    <a:pt x="240093" y="413308"/>
                  </a:lnTo>
                  <a:lnTo>
                    <a:pt x="230682" y="413956"/>
                  </a:lnTo>
                  <a:lnTo>
                    <a:pt x="159715" y="413473"/>
                  </a:lnTo>
                  <a:lnTo>
                    <a:pt x="50596" y="414007"/>
                  </a:lnTo>
                  <a:lnTo>
                    <a:pt x="49390" y="414947"/>
                  </a:lnTo>
                  <a:lnTo>
                    <a:pt x="48183" y="415480"/>
                  </a:lnTo>
                  <a:lnTo>
                    <a:pt x="48183" y="428078"/>
                  </a:lnTo>
                  <a:lnTo>
                    <a:pt x="149707" y="428155"/>
                  </a:lnTo>
                  <a:lnTo>
                    <a:pt x="236804" y="427837"/>
                  </a:lnTo>
                  <a:lnTo>
                    <a:pt x="243001" y="428396"/>
                  </a:lnTo>
                  <a:lnTo>
                    <a:pt x="248843" y="430682"/>
                  </a:lnTo>
                  <a:lnTo>
                    <a:pt x="253568" y="434771"/>
                  </a:lnTo>
                  <a:lnTo>
                    <a:pt x="257683" y="440766"/>
                  </a:lnTo>
                  <a:lnTo>
                    <a:pt x="278028" y="476554"/>
                  </a:lnTo>
                  <a:lnTo>
                    <a:pt x="343509" y="589991"/>
                  </a:lnTo>
                  <a:lnTo>
                    <a:pt x="347332" y="596455"/>
                  </a:lnTo>
                  <a:lnTo>
                    <a:pt x="351231" y="603110"/>
                  </a:lnTo>
                  <a:lnTo>
                    <a:pt x="363334" y="594918"/>
                  </a:lnTo>
                  <a:lnTo>
                    <a:pt x="266915" y="427723"/>
                  </a:lnTo>
                  <a:lnTo>
                    <a:pt x="265684" y="425589"/>
                  </a:lnTo>
                  <a:lnTo>
                    <a:pt x="262864" y="420700"/>
                  </a:lnTo>
                  <a:lnTo>
                    <a:pt x="266865" y="413778"/>
                  </a:lnTo>
                  <a:lnTo>
                    <a:pt x="363550" y="24616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object 101">
              <a:extLst>
                <a:ext uri="{FF2B5EF4-FFF2-40B4-BE49-F238E27FC236}">
                  <a16:creationId xmlns:a16="http://schemas.microsoft.com/office/drawing/2014/main" id="{C7E0B640-E3C6-4E5B-A764-BDBE102FF326}"/>
                </a:ext>
              </a:extLst>
            </p:cNvPr>
            <p:cNvSpPr/>
            <p:nvPr/>
          </p:nvSpPr>
          <p:spPr>
            <a:xfrm>
              <a:off x="4539326" y="6284230"/>
              <a:ext cx="316230" cy="364490"/>
            </a:xfrm>
            <a:custGeom>
              <a:avLst/>
              <a:gdLst/>
              <a:ahLst/>
              <a:cxnLst/>
              <a:rect l="l" t="t" r="r" b="b"/>
              <a:pathLst>
                <a:path w="316229" h="364490">
                  <a:moveTo>
                    <a:pt x="12522" y="0"/>
                  </a:moveTo>
                  <a:lnTo>
                    <a:pt x="0" y="7607"/>
                  </a:lnTo>
                  <a:lnTo>
                    <a:pt x="100634" y="182067"/>
                  </a:lnTo>
                  <a:lnTo>
                    <a:pt x="114" y="356450"/>
                  </a:lnTo>
                  <a:lnTo>
                    <a:pt x="12242" y="364248"/>
                  </a:lnTo>
                  <a:lnTo>
                    <a:pt x="15265" y="359206"/>
                  </a:lnTo>
                  <a:lnTo>
                    <a:pt x="18224" y="354418"/>
                  </a:lnTo>
                  <a:lnTo>
                    <a:pt x="63328" y="276459"/>
                  </a:lnTo>
                  <a:lnTo>
                    <a:pt x="84366" y="239855"/>
                  </a:lnTo>
                  <a:lnTo>
                    <a:pt x="105194" y="203136"/>
                  </a:lnTo>
                  <a:lnTo>
                    <a:pt x="109784" y="196528"/>
                  </a:lnTo>
                  <a:lnTo>
                    <a:pt x="115077" y="192154"/>
                  </a:lnTo>
                  <a:lnTo>
                    <a:pt x="121528" y="189756"/>
                  </a:lnTo>
                  <a:lnTo>
                    <a:pt x="129590" y="189077"/>
                  </a:lnTo>
                  <a:lnTo>
                    <a:pt x="312096" y="189077"/>
                  </a:lnTo>
                  <a:lnTo>
                    <a:pt x="312739" y="188937"/>
                  </a:lnTo>
                  <a:lnTo>
                    <a:pt x="109728" y="188937"/>
                  </a:lnTo>
                  <a:lnTo>
                    <a:pt x="107251" y="186093"/>
                  </a:lnTo>
                  <a:lnTo>
                    <a:pt x="104330" y="184213"/>
                  </a:lnTo>
                  <a:lnTo>
                    <a:pt x="104457" y="180530"/>
                  </a:lnTo>
                  <a:lnTo>
                    <a:pt x="107226" y="177418"/>
                  </a:lnTo>
                  <a:lnTo>
                    <a:pt x="110705" y="177114"/>
                  </a:lnTo>
                  <a:lnTo>
                    <a:pt x="315094" y="177114"/>
                  </a:lnTo>
                  <a:lnTo>
                    <a:pt x="314989" y="175272"/>
                  </a:lnTo>
                  <a:lnTo>
                    <a:pt x="117259" y="175272"/>
                  </a:lnTo>
                  <a:lnTo>
                    <a:pt x="111671" y="172338"/>
                  </a:lnTo>
                  <a:lnTo>
                    <a:pt x="106807" y="163728"/>
                  </a:lnTo>
                  <a:lnTo>
                    <a:pt x="86448" y="127965"/>
                  </a:lnTo>
                  <a:lnTo>
                    <a:pt x="20726" y="14109"/>
                  </a:lnTo>
                  <a:lnTo>
                    <a:pt x="16700" y="7213"/>
                  </a:lnTo>
                  <a:lnTo>
                    <a:pt x="12522" y="0"/>
                  </a:lnTo>
                  <a:close/>
                </a:path>
                <a:path w="316229" h="364490">
                  <a:moveTo>
                    <a:pt x="312096" y="189077"/>
                  </a:moveTo>
                  <a:lnTo>
                    <a:pt x="129590" y="189077"/>
                  </a:lnTo>
                  <a:lnTo>
                    <a:pt x="219013" y="189501"/>
                  </a:lnTo>
                  <a:lnTo>
                    <a:pt x="310692" y="189382"/>
                  </a:lnTo>
                  <a:lnTo>
                    <a:pt x="312096" y="189077"/>
                  </a:lnTo>
                  <a:close/>
                </a:path>
                <a:path w="316229" h="364490">
                  <a:moveTo>
                    <a:pt x="315094" y="177114"/>
                  </a:moveTo>
                  <a:lnTo>
                    <a:pt x="110705" y="177114"/>
                  </a:lnTo>
                  <a:lnTo>
                    <a:pt x="113944" y="179946"/>
                  </a:lnTo>
                  <a:lnTo>
                    <a:pt x="114439" y="183591"/>
                  </a:lnTo>
                  <a:lnTo>
                    <a:pt x="111823" y="185800"/>
                  </a:lnTo>
                  <a:lnTo>
                    <a:pt x="109728" y="188937"/>
                  </a:lnTo>
                  <a:lnTo>
                    <a:pt x="312739" y="188937"/>
                  </a:lnTo>
                  <a:lnTo>
                    <a:pt x="312915" y="188899"/>
                  </a:lnTo>
                  <a:lnTo>
                    <a:pt x="315747" y="188569"/>
                  </a:lnTo>
                  <a:lnTo>
                    <a:pt x="315094" y="177114"/>
                  </a:lnTo>
                  <a:close/>
                </a:path>
                <a:path w="316229" h="364490">
                  <a:moveTo>
                    <a:pt x="212105" y="174936"/>
                  </a:moveTo>
                  <a:lnTo>
                    <a:pt x="117259" y="175272"/>
                  </a:lnTo>
                  <a:lnTo>
                    <a:pt x="314989" y="175272"/>
                  </a:lnTo>
                  <a:lnTo>
                    <a:pt x="314972" y="174980"/>
                  </a:lnTo>
                  <a:lnTo>
                    <a:pt x="212105" y="174936"/>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object 102">
              <a:extLst>
                <a:ext uri="{FF2B5EF4-FFF2-40B4-BE49-F238E27FC236}">
                  <a16:creationId xmlns:a16="http://schemas.microsoft.com/office/drawing/2014/main" id="{9288FB12-9D22-4D23-A312-A8EAEE5EB103}"/>
                </a:ext>
              </a:extLst>
            </p:cNvPr>
            <p:cNvSpPr/>
            <p:nvPr/>
          </p:nvSpPr>
          <p:spPr>
            <a:xfrm>
              <a:off x="5022392" y="6284634"/>
              <a:ext cx="315595" cy="364490"/>
            </a:xfrm>
            <a:custGeom>
              <a:avLst/>
              <a:gdLst/>
              <a:ahLst/>
              <a:cxnLst/>
              <a:rect l="l" t="t" r="r" b="b"/>
              <a:pathLst>
                <a:path w="315595" h="364490">
                  <a:moveTo>
                    <a:pt x="218562" y="188645"/>
                  </a:moveTo>
                  <a:lnTo>
                    <a:pt x="198056" y="188645"/>
                  </a:lnTo>
                  <a:lnTo>
                    <a:pt x="203784" y="191922"/>
                  </a:lnTo>
                  <a:lnTo>
                    <a:pt x="208851" y="200875"/>
                  </a:lnTo>
                  <a:lnTo>
                    <a:pt x="230281" y="238493"/>
                  </a:lnTo>
                  <a:lnTo>
                    <a:pt x="297713" y="355345"/>
                  </a:lnTo>
                  <a:lnTo>
                    <a:pt x="300418" y="359613"/>
                  </a:lnTo>
                  <a:lnTo>
                    <a:pt x="303047" y="363943"/>
                  </a:lnTo>
                  <a:lnTo>
                    <a:pt x="315125" y="356082"/>
                  </a:lnTo>
                  <a:lnTo>
                    <a:pt x="218562" y="188645"/>
                  </a:lnTo>
                  <a:close/>
                </a:path>
                <a:path w="315595" h="364490">
                  <a:moveTo>
                    <a:pt x="102400" y="174515"/>
                  </a:moveTo>
                  <a:lnTo>
                    <a:pt x="17233" y="174574"/>
                  </a:lnTo>
                  <a:lnTo>
                    <a:pt x="0" y="174574"/>
                  </a:lnTo>
                  <a:lnTo>
                    <a:pt x="0" y="189039"/>
                  </a:lnTo>
                  <a:lnTo>
                    <a:pt x="101831" y="189077"/>
                  </a:lnTo>
                  <a:lnTo>
                    <a:pt x="218562" y="188645"/>
                  </a:lnTo>
                  <a:lnTo>
                    <a:pt x="217346" y="186537"/>
                  </a:lnTo>
                  <a:lnTo>
                    <a:pt x="207302" y="186537"/>
                  </a:lnTo>
                  <a:lnTo>
                    <a:pt x="203796" y="186359"/>
                  </a:lnTo>
                  <a:lnTo>
                    <a:pt x="200977" y="183146"/>
                  </a:lnTo>
                  <a:lnTo>
                    <a:pt x="200939" y="179451"/>
                  </a:lnTo>
                  <a:lnTo>
                    <a:pt x="203822" y="177584"/>
                  </a:lnTo>
                  <a:lnTo>
                    <a:pt x="206109" y="174929"/>
                  </a:lnTo>
                  <a:lnTo>
                    <a:pt x="197904" y="174929"/>
                  </a:lnTo>
                  <a:lnTo>
                    <a:pt x="102400" y="174515"/>
                  </a:lnTo>
                  <a:close/>
                </a:path>
                <a:path w="315595" h="364490">
                  <a:moveTo>
                    <a:pt x="218540" y="174739"/>
                  </a:moveTo>
                  <a:lnTo>
                    <a:pt x="206273" y="174739"/>
                  </a:lnTo>
                  <a:lnTo>
                    <a:pt x="208406" y="177927"/>
                  </a:lnTo>
                  <a:lnTo>
                    <a:pt x="211048" y="180162"/>
                  </a:lnTo>
                  <a:lnTo>
                    <a:pt x="210515" y="183807"/>
                  </a:lnTo>
                  <a:lnTo>
                    <a:pt x="207302" y="186537"/>
                  </a:lnTo>
                  <a:lnTo>
                    <a:pt x="217346" y="186537"/>
                  </a:lnTo>
                  <a:lnTo>
                    <a:pt x="214541" y="181673"/>
                  </a:lnTo>
                  <a:lnTo>
                    <a:pt x="218540" y="174739"/>
                  </a:lnTo>
                  <a:close/>
                </a:path>
                <a:path w="315595" h="364490">
                  <a:moveTo>
                    <a:pt x="302729" y="0"/>
                  </a:moveTo>
                  <a:lnTo>
                    <a:pt x="300227" y="4127"/>
                  </a:lnTo>
                  <a:lnTo>
                    <a:pt x="297980" y="7708"/>
                  </a:lnTo>
                  <a:lnTo>
                    <a:pt x="230392" y="124734"/>
                  </a:lnTo>
                  <a:lnTo>
                    <a:pt x="203695" y="171589"/>
                  </a:lnTo>
                  <a:lnTo>
                    <a:pt x="197904" y="174929"/>
                  </a:lnTo>
                  <a:lnTo>
                    <a:pt x="206109" y="174929"/>
                  </a:lnTo>
                  <a:lnTo>
                    <a:pt x="206273" y="174739"/>
                  </a:lnTo>
                  <a:lnTo>
                    <a:pt x="218540" y="174739"/>
                  </a:lnTo>
                  <a:lnTo>
                    <a:pt x="315188" y="7175"/>
                  </a:lnTo>
                  <a:lnTo>
                    <a:pt x="302729"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object 103">
              <a:extLst>
                <a:ext uri="{FF2B5EF4-FFF2-40B4-BE49-F238E27FC236}">
                  <a16:creationId xmlns:a16="http://schemas.microsoft.com/office/drawing/2014/main" id="{43622A1F-70F9-454A-B789-9D61922A4F57}"/>
                </a:ext>
              </a:extLst>
            </p:cNvPr>
            <p:cNvSpPr/>
            <p:nvPr/>
          </p:nvSpPr>
          <p:spPr>
            <a:xfrm>
              <a:off x="5891923" y="6284362"/>
              <a:ext cx="315595" cy="364490"/>
            </a:xfrm>
            <a:custGeom>
              <a:avLst/>
              <a:gdLst/>
              <a:ahLst/>
              <a:cxnLst/>
              <a:rect l="l" t="t" r="r" b="b"/>
              <a:pathLst>
                <a:path w="315595" h="364490">
                  <a:moveTo>
                    <a:pt x="218456" y="189014"/>
                  </a:moveTo>
                  <a:lnTo>
                    <a:pt x="186613" y="189014"/>
                  </a:lnTo>
                  <a:lnTo>
                    <a:pt x="193893" y="189549"/>
                  </a:lnTo>
                  <a:lnTo>
                    <a:pt x="199834" y="191562"/>
                  </a:lnTo>
                  <a:lnTo>
                    <a:pt x="204766" y="195434"/>
                  </a:lnTo>
                  <a:lnTo>
                    <a:pt x="209016" y="201548"/>
                  </a:lnTo>
                  <a:lnTo>
                    <a:pt x="221425" y="223865"/>
                  </a:lnTo>
                  <a:lnTo>
                    <a:pt x="234129" y="246025"/>
                  </a:lnTo>
                  <a:lnTo>
                    <a:pt x="302640" y="364299"/>
                  </a:lnTo>
                  <a:lnTo>
                    <a:pt x="314883" y="356196"/>
                  </a:lnTo>
                  <a:lnTo>
                    <a:pt x="218456" y="189014"/>
                  </a:lnTo>
                  <a:close/>
                </a:path>
                <a:path w="315595" h="364490">
                  <a:moveTo>
                    <a:pt x="101766" y="174769"/>
                  </a:moveTo>
                  <a:lnTo>
                    <a:pt x="16598" y="174853"/>
                  </a:lnTo>
                  <a:lnTo>
                    <a:pt x="0" y="174853"/>
                  </a:lnTo>
                  <a:lnTo>
                    <a:pt x="0" y="189318"/>
                  </a:lnTo>
                  <a:lnTo>
                    <a:pt x="101439" y="189361"/>
                  </a:lnTo>
                  <a:lnTo>
                    <a:pt x="218456" y="189014"/>
                  </a:lnTo>
                  <a:lnTo>
                    <a:pt x="217174" y="186791"/>
                  </a:lnTo>
                  <a:lnTo>
                    <a:pt x="207873" y="186791"/>
                  </a:lnTo>
                  <a:lnTo>
                    <a:pt x="204127" y="186677"/>
                  </a:lnTo>
                  <a:lnTo>
                    <a:pt x="202323" y="183857"/>
                  </a:lnTo>
                  <a:lnTo>
                    <a:pt x="200456" y="182244"/>
                  </a:lnTo>
                  <a:lnTo>
                    <a:pt x="202095" y="180390"/>
                  </a:lnTo>
                  <a:lnTo>
                    <a:pt x="203555" y="177304"/>
                  </a:lnTo>
                  <a:lnTo>
                    <a:pt x="207251" y="176783"/>
                  </a:lnTo>
                  <a:lnTo>
                    <a:pt x="217350" y="176783"/>
                  </a:lnTo>
                  <a:lnTo>
                    <a:pt x="218303" y="175132"/>
                  </a:lnTo>
                  <a:lnTo>
                    <a:pt x="186943" y="175132"/>
                  </a:lnTo>
                  <a:lnTo>
                    <a:pt x="101766" y="174769"/>
                  </a:lnTo>
                  <a:close/>
                </a:path>
                <a:path w="315595" h="364490">
                  <a:moveTo>
                    <a:pt x="217350" y="176783"/>
                  </a:moveTo>
                  <a:lnTo>
                    <a:pt x="207251" y="176783"/>
                  </a:lnTo>
                  <a:lnTo>
                    <a:pt x="209473" y="179400"/>
                  </a:lnTo>
                  <a:lnTo>
                    <a:pt x="212750" y="181559"/>
                  </a:lnTo>
                  <a:lnTo>
                    <a:pt x="209791" y="183984"/>
                  </a:lnTo>
                  <a:lnTo>
                    <a:pt x="207873" y="186791"/>
                  </a:lnTo>
                  <a:lnTo>
                    <a:pt x="217174" y="186791"/>
                  </a:lnTo>
                  <a:lnTo>
                    <a:pt x="214375" y="181940"/>
                  </a:lnTo>
                  <a:lnTo>
                    <a:pt x="217350" y="176783"/>
                  </a:lnTo>
                  <a:close/>
                </a:path>
                <a:path w="315595" h="364490">
                  <a:moveTo>
                    <a:pt x="302653" y="0"/>
                  </a:moveTo>
                  <a:lnTo>
                    <a:pt x="300050" y="4343"/>
                  </a:lnTo>
                  <a:lnTo>
                    <a:pt x="298041" y="7569"/>
                  </a:lnTo>
                  <a:lnTo>
                    <a:pt x="230693" y="124170"/>
                  </a:lnTo>
                  <a:lnTo>
                    <a:pt x="209105" y="162090"/>
                  </a:lnTo>
                  <a:lnTo>
                    <a:pt x="186943" y="175132"/>
                  </a:lnTo>
                  <a:lnTo>
                    <a:pt x="218303" y="175132"/>
                  </a:lnTo>
                  <a:lnTo>
                    <a:pt x="314972" y="7569"/>
                  </a:lnTo>
                  <a:lnTo>
                    <a:pt x="302653"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object 104">
              <a:extLst>
                <a:ext uri="{FF2B5EF4-FFF2-40B4-BE49-F238E27FC236}">
                  <a16:creationId xmlns:a16="http://schemas.microsoft.com/office/drawing/2014/main" id="{E0A2ACC3-6C0A-4E4A-934F-DB6FF190A799}"/>
                </a:ext>
              </a:extLst>
            </p:cNvPr>
            <p:cNvSpPr/>
            <p:nvPr/>
          </p:nvSpPr>
          <p:spPr>
            <a:xfrm>
              <a:off x="3283496" y="6284508"/>
              <a:ext cx="315595" cy="364490"/>
            </a:xfrm>
            <a:custGeom>
              <a:avLst/>
              <a:gdLst/>
              <a:ahLst/>
              <a:cxnLst/>
              <a:rect l="l" t="t" r="r" b="b"/>
              <a:pathLst>
                <a:path w="315595" h="364490">
                  <a:moveTo>
                    <a:pt x="218744" y="188810"/>
                  </a:moveTo>
                  <a:lnTo>
                    <a:pt x="187413" y="188810"/>
                  </a:lnTo>
                  <a:lnTo>
                    <a:pt x="194826" y="189477"/>
                  </a:lnTo>
                  <a:lnTo>
                    <a:pt x="200658" y="191769"/>
                  </a:lnTo>
                  <a:lnTo>
                    <a:pt x="205392" y="195843"/>
                  </a:lnTo>
                  <a:lnTo>
                    <a:pt x="209511" y="201853"/>
                  </a:lnTo>
                  <a:lnTo>
                    <a:pt x="230028" y="237937"/>
                  </a:lnTo>
                  <a:lnTo>
                    <a:pt x="250718" y="273924"/>
                  </a:lnTo>
                  <a:lnTo>
                    <a:pt x="292277" y="345795"/>
                  </a:lnTo>
                  <a:lnTo>
                    <a:pt x="295783" y="351904"/>
                  </a:lnTo>
                  <a:lnTo>
                    <a:pt x="299427" y="357924"/>
                  </a:lnTo>
                  <a:lnTo>
                    <a:pt x="303110" y="364159"/>
                  </a:lnTo>
                  <a:lnTo>
                    <a:pt x="315175" y="356006"/>
                  </a:lnTo>
                  <a:lnTo>
                    <a:pt x="218744" y="188810"/>
                  </a:lnTo>
                  <a:close/>
                </a:path>
                <a:path w="315595" h="364490">
                  <a:moveTo>
                    <a:pt x="127849" y="174550"/>
                  </a:moveTo>
                  <a:lnTo>
                    <a:pt x="3644" y="175056"/>
                  </a:lnTo>
                  <a:lnTo>
                    <a:pt x="2438" y="175056"/>
                  </a:lnTo>
                  <a:lnTo>
                    <a:pt x="1219" y="176034"/>
                  </a:lnTo>
                  <a:lnTo>
                    <a:pt x="0" y="176555"/>
                  </a:lnTo>
                  <a:lnTo>
                    <a:pt x="0" y="189166"/>
                  </a:lnTo>
                  <a:lnTo>
                    <a:pt x="101531" y="189231"/>
                  </a:lnTo>
                  <a:lnTo>
                    <a:pt x="218744" y="188810"/>
                  </a:lnTo>
                  <a:lnTo>
                    <a:pt x="217623" y="186867"/>
                  </a:lnTo>
                  <a:lnTo>
                    <a:pt x="207556" y="186867"/>
                  </a:lnTo>
                  <a:lnTo>
                    <a:pt x="203873" y="186334"/>
                  </a:lnTo>
                  <a:lnTo>
                    <a:pt x="202412" y="183273"/>
                  </a:lnTo>
                  <a:lnTo>
                    <a:pt x="200787" y="181432"/>
                  </a:lnTo>
                  <a:lnTo>
                    <a:pt x="202641" y="179793"/>
                  </a:lnTo>
                  <a:lnTo>
                    <a:pt x="204495" y="176923"/>
                  </a:lnTo>
                  <a:lnTo>
                    <a:pt x="206375" y="176910"/>
                  </a:lnTo>
                  <a:lnTo>
                    <a:pt x="208241" y="176872"/>
                  </a:lnTo>
                  <a:lnTo>
                    <a:pt x="217528" y="176872"/>
                  </a:lnTo>
                  <a:lnTo>
                    <a:pt x="218612" y="174993"/>
                  </a:lnTo>
                  <a:lnTo>
                    <a:pt x="183908" y="174993"/>
                  </a:lnTo>
                  <a:lnTo>
                    <a:pt x="155881" y="174614"/>
                  </a:lnTo>
                  <a:lnTo>
                    <a:pt x="127849" y="174550"/>
                  </a:lnTo>
                  <a:close/>
                </a:path>
                <a:path w="315595" h="364490">
                  <a:moveTo>
                    <a:pt x="217528" y="176872"/>
                  </a:moveTo>
                  <a:lnTo>
                    <a:pt x="208241" y="176872"/>
                  </a:lnTo>
                  <a:lnTo>
                    <a:pt x="210108" y="179730"/>
                  </a:lnTo>
                  <a:lnTo>
                    <a:pt x="213029" y="182206"/>
                  </a:lnTo>
                  <a:lnTo>
                    <a:pt x="209804" y="184302"/>
                  </a:lnTo>
                  <a:lnTo>
                    <a:pt x="207556" y="186867"/>
                  </a:lnTo>
                  <a:lnTo>
                    <a:pt x="217623" y="186867"/>
                  </a:lnTo>
                  <a:lnTo>
                    <a:pt x="214693" y="181787"/>
                  </a:lnTo>
                  <a:lnTo>
                    <a:pt x="217528" y="176872"/>
                  </a:lnTo>
                  <a:close/>
                </a:path>
                <a:path w="315595" h="364490">
                  <a:moveTo>
                    <a:pt x="303021" y="0"/>
                  </a:moveTo>
                  <a:lnTo>
                    <a:pt x="300393" y="4305"/>
                  </a:lnTo>
                  <a:lnTo>
                    <a:pt x="297865" y="8267"/>
                  </a:lnTo>
                  <a:lnTo>
                    <a:pt x="252823" y="85993"/>
                  </a:lnTo>
                  <a:lnTo>
                    <a:pt x="231612" y="122906"/>
                  </a:lnTo>
                  <a:lnTo>
                    <a:pt x="210680" y="159981"/>
                  </a:lnTo>
                  <a:lnTo>
                    <a:pt x="205554" y="167279"/>
                  </a:lnTo>
                  <a:lnTo>
                    <a:pt x="199656" y="171959"/>
                  </a:lnTo>
                  <a:lnTo>
                    <a:pt x="192578" y="174403"/>
                  </a:lnTo>
                  <a:lnTo>
                    <a:pt x="183908" y="174993"/>
                  </a:lnTo>
                  <a:lnTo>
                    <a:pt x="218612" y="174993"/>
                  </a:lnTo>
                  <a:lnTo>
                    <a:pt x="315366" y="7251"/>
                  </a:lnTo>
                  <a:lnTo>
                    <a:pt x="303021" y="0"/>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object 105">
              <a:extLst>
                <a:ext uri="{FF2B5EF4-FFF2-40B4-BE49-F238E27FC236}">
                  <a16:creationId xmlns:a16="http://schemas.microsoft.com/office/drawing/2014/main" id="{C578B0C3-1A40-4A4B-AD99-5ADDD54E636C}"/>
                </a:ext>
              </a:extLst>
            </p:cNvPr>
            <p:cNvSpPr/>
            <p:nvPr/>
          </p:nvSpPr>
          <p:spPr>
            <a:xfrm>
              <a:off x="3670042" y="6284224"/>
              <a:ext cx="316230" cy="364490"/>
            </a:xfrm>
            <a:custGeom>
              <a:avLst/>
              <a:gdLst/>
              <a:ahLst/>
              <a:cxnLst/>
              <a:rect l="l" t="t" r="r" b="b"/>
              <a:pathLst>
                <a:path w="316229" h="364490">
                  <a:moveTo>
                    <a:pt x="12065" y="0"/>
                  </a:moveTo>
                  <a:lnTo>
                    <a:pt x="114" y="7950"/>
                  </a:lnTo>
                  <a:lnTo>
                    <a:pt x="100545" y="182079"/>
                  </a:lnTo>
                  <a:lnTo>
                    <a:pt x="0" y="356514"/>
                  </a:lnTo>
                  <a:lnTo>
                    <a:pt x="12204" y="364274"/>
                  </a:lnTo>
                  <a:lnTo>
                    <a:pt x="15976" y="357911"/>
                  </a:lnTo>
                  <a:lnTo>
                    <a:pt x="19634" y="351878"/>
                  </a:lnTo>
                  <a:lnTo>
                    <a:pt x="64376" y="274521"/>
                  </a:lnTo>
                  <a:lnTo>
                    <a:pt x="84879" y="238837"/>
                  </a:lnTo>
                  <a:lnTo>
                    <a:pt x="105168" y="203034"/>
                  </a:lnTo>
                  <a:lnTo>
                    <a:pt x="109778" y="196421"/>
                  </a:lnTo>
                  <a:lnTo>
                    <a:pt x="115098" y="192084"/>
                  </a:lnTo>
                  <a:lnTo>
                    <a:pt x="121568" y="189733"/>
                  </a:lnTo>
                  <a:lnTo>
                    <a:pt x="129628" y="189077"/>
                  </a:lnTo>
                  <a:lnTo>
                    <a:pt x="312085" y="189077"/>
                  </a:lnTo>
                  <a:lnTo>
                    <a:pt x="312940" y="188887"/>
                  </a:lnTo>
                  <a:lnTo>
                    <a:pt x="315696" y="188544"/>
                  </a:lnTo>
                  <a:lnTo>
                    <a:pt x="315592" y="186918"/>
                  </a:lnTo>
                  <a:lnTo>
                    <a:pt x="111391" y="186918"/>
                  </a:lnTo>
                  <a:lnTo>
                    <a:pt x="107657" y="186816"/>
                  </a:lnTo>
                  <a:lnTo>
                    <a:pt x="105816" y="184010"/>
                  </a:lnTo>
                  <a:lnTo>
                    <a:pt x="103962" y="182397"/>
                  </a:lnTo>
                  <a:lnTo>
                    <a:pt x="105600" y="180555"/>
                  </a:lnTo>
                  <a:lnTo>
                    <a:pt x="107073" y="177520"/>
                  </a:lnTo>
                  <a:lnTo>
                    <a:pt x="110743" y="176923"/>
                  </a:lnTo>
                  <a:lnTo>
                    <a:pt x="314939" y="176923"/>
                  </a:lnTo>
                  <a:lnTo>
                    <a:pt x="314827" y="175285"/>
                  </a:lnTo>
                  <a:lnTo>
                    <a:pt x="116941" y="175285"/>
                  </a:lnTo>
                  <a:lnTo>
                    <a:pt x="111467" y="172123"/>
                  </a:lnTo>
                  <a:lnTo>
                    <a:pt x="106667" y="163601"/>
                  </a:lnTo>
                  <a:lnTo>
                    <a:pt x="85043" y="125704"/>
                  </a:lnTo>
                  <a:lnTo>
                    <a:pt x="17233" y="8293"/>
                  </a:lnTo>
                  <a:lnTo>
                    <a:pt x="14706" y="4330"/>
                  </a:lnTo>
                  <a:lnTo>
                    <a:pt x="12065" y="0"/>
                  </a:lnTo>
                  <a:close/>
                </a:path>
                <a:path w="316229" h="364490">
                  <a:moveTo>
                    <a:pt x="312085" y="189077"/>
                  </a:moveTo>
                  <a:lnTo>
                    <a:pt x="129628" y="189077"/>
                  </a:lnTo>
                  <a:lnTo>
                    <a:pt x="219060" y="189501"/>
                  </a:lnTo>
                  <a:lnTo>
                    <a:pt x="310718" y="189382"/>
                  </a:lnTo>
                  <a:lnTo>
                    <a:pt x="312085" y="189077"/>
                  </a:lnTo>
                  <a:close/>
                </a:path>
                <a:path w="316229" h="364490">
                  <a:moveTo>
                    <a:pt x="314939" y="176923"/>
                  </a:moveTo>
                  <a:lnTo>
                    <a:pt x="110743" y="176923"/>
                  </a:lnTo>
                  <a:lnTo>
                    <a:pt x="113004" y="179539"/>
                  </a:lnTo>
                  <a:lnTo>
                    <a:pt x="116230" y="181673"/>
                  </a:lnTo>
                  <a:lnTo>
                    <a:pt x="113296" y="184124"/>
                  </a:lnTo>
                  <a:lnTo>
                    <a:pt x="111391" y="186918"/>
                  </a:lnTo>
                  <a:lnTo>
                    <a:pt x="315592" y="186918"/>
                  </a:lnTo>
                  <a:lnTo>
                    <a:pt x="314939" y="176923"/>
                  </a:lnTo>
                  <a:close/>
                </a:path>
                <a:path w="316229" h="364490">
                  <a:moveTo>
                    <a:pt x="212594" y="174934"/>
                  </a:moveTo>
                  <a:lnTo>
                    <a:pt x="116941" y="175285"/>
                  </a:lnTo>
                  <a:lnTo>
                    <a:pt x="314827" y="175285"/>
                  </a:lnTo>
                  <a:lnTo>
                    <a:pt x="314807" y="174993"/>
                  </a:lnTo>
                  <a:lnTo>
                    <a:pt x="212594" y="174934"/>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object 106">
              <a:extLst>
                <a:ext uri="{FF2B5EF4-FFF2-40B4-BE49-F238E27FC236}">
                  <a16:creationId xmlns:a16="http://schemas.microsoft.com/office/drawing/2014/main" id="{92333F01-B564-4DF6-BA88-872402EE43D5}"/>
                </a:ext>
              </a:extLst>
            </p:cNvPr>
            <p:cNvSpPr/>
            <p:nvPr/>
          </p:nvSpPr>
          <p:spPr>
            <a:xfrm>
              <a:off x="5408754" y="6284471"/>
              <a:ext cx="315595" cy="364490"/>
            </a:xfrm>
            <a:custGeom>
              <a:avLst/>
              <a:gdLst/>
              <a:ahLst/>
              <a:cxnLst/>
              <a:rect l="l" t="t" r="r" b="b"/>
              <a:pathLst>
                <a:path w="315595" h="364490">
                  <a:moveTo>
                    <a:pt x="11988" y="0"/>
                  </a:moveTo>
                  <a:lnTo>
                    <a:pt x="0" y="7492"/>
                  </a:lnTo>
                  <a:lnTo>
                    <a:pt x="100596" y="181825"/>
                  </a:lnTo>
                  <a:lnTo>
                    <a:pt x="76" y="356146"/>
                  </a:lnTo>
                  <a:lnTo>
                    <a:pt x="12077" y="364147"/>
                  </a:lnTo>
                  <a:lnTo>
                    <a:pt x="14516" y="360108"/>
                  </a:lnTo>
                  <a:lnTo>
                    <a:pt x="16535" y="356933"/>
                  </a:lnTo>
                  <a:lnTo>
                    <a:pt x="18402" y="353669"/>
                  </a:lnTo>
                  <a:lnTo>
                    <a:pt x="85499" y="237547"/>
                  </a:lnTo>
                  <a:lnTo>
                    <a:pt x="111760" y="191706"/>
                  </a:lnTo>
                  <a:lnTo>
                    <a:pt x="116281" y="188760"/>
                  </a:lnTo>
                  <a:lnTo>
                    <a:pt x="312280" y="188760"/>
                  </a:lnTo>
                  <a:lnTo>
                    <a:pt x="312442" y="188709"/>
                  </a:lnTo>
                  <a:lnTo>
                    <a:pt x="109689" y="188709"/>
                  </a:lnTo>
                  <a:lnTo>
                    <a:pt x="107187" y="185864"/>
                  </a:lnTo>
                  <a:lnTo>
                    <a:pt x="104279" y="183984"/>
                  </a:lnTo>
                  <a:lnTo>
                    <a:pt x="104406" y="180289"/>
                  </a:lnTo>
                  <a:lnTo>
                    <a:pt x="107149" y="177190"/>
                  </a:lnTo>
                  <a:lnTo>
                    <a:pt x="110655" y="176860"/>
                  </a:lnTo>
                  <a:lnTo>
                    <a:pt x="315226" y="176860"/>
                  </a:lnTo>
                  <a:lnTo>
                    <a:pt x="315226" y="175094"/>
                  </a:lnTo>
                  <a:lnTo>
                    <a:pt x="117360" y="175094"/>
                  </a:lnTo>
                  <a:lnTo>
                    <a:pt x="111531" y="171957"/>
                  </a:lnTo>
                  <a:lnTo>
                    <a:pt x="106438" y="162953"/>
                  </a:lnTo>
                  <a:lnTo>
                    <a:pt x="84642" y="124737"/>
                  </a:lnTo>
                  <a:lnTo>
                    <a:pt x="16573" y="6870"/>
                  </a:lnTo>
                  <a:lnTo>
                    <a:pt x="14211" y="3467"/>
                  </a:lnTo>
                  <a:lnTo>
                    <a:pt x="11988" y="0"/>
                  </a:lnTo>
                  <a:close/>
                </a:path>
                <a:path w="315595" h="364490">
                  <a:moveTo>
                    <a:pt x="312280" y="188760"/>
                  </a:moveTo>
                  <a:lnTo>
                    <a:pt x="116281" y="188760"/>
                  </a:lnTo>
                  <a:lnTo>
                    <a:pt x="139361" y="189221"/>
                  </a:lnTo>
                  <a:lnTo>
                    <a:pt x="154268" y="189253"/>
                  </a:lnTo>
                  <a:lnTo>
                    <a:pt x="311188" y="189102"/>
                  </a:lnTo>
                  <a:lnTo>
                    <a:pt x="312280" y="188760"/>
                  </a:lnTo>
                  <a:close/>
                </a:path>
                <a:path w="315595" h="364490">
                  <a:moveTo>
                    <a:pt x="315226" y="176860"/>
                  </a:moveTo>
                  <a:lnTo>
                    <a:pt x="110655" y="176860"/>
                  </a:lnTo>
                  <a:lnTo>
                    <a:pt x="113855" y="179679"/>
                  </a:lnTo>
                  <a:lnTo>
                    <a:pt x="114401" y="183324"/>
                  </a:lnTo>
                  <a:lnTo>
                    <a:pt x="111785" y="185547"/>
                  </a:lnTo>
                  <a:lnTo>
                    <a:pt x="109689" y="188709"/>
                  </a:lnTo>
                  <a:lnTo>
                    <a:pt x="312442" y="188709"/>
                  </a:lnTo>
                  <a:lnTo>
                    <a:pt x="313372" y="188417"/>
                  </a:lnTo>
                  <a:lnTo>
                    <a:pt x="315226" y="188099"/>
                  </a:lnTo>
                  <a:lnTo>
                    <a:pt x="315226" y="176860"/>
                  </a:lnTo>
                  <a:close/>
                </a:path>
                <a:path w="315595" h="364490">
                  <a:moveTo>
                    <a:pt x="213558" y="174683"/>
                  </a:moveTo>
                  <a:lnTo>
                    <a:pt x="117360" y="175094"/>
                  </a:lnTo>
                  <a:lnTo>
                    <a:pt x="315226" y="175094"/>
                  </a:lnTo>
                  <a:lnTo>
                    <a:pt x="315226" y="174751"/>
                  </a:lnTo>
                  <a:lnTo>
                    <a:pt x="213558" y="174683"/>
                  </a:lnTo>
                  <a:close/>
                </a:path>
              </a:pathLst>
            </a:custGeom>
            <a:solidFill>
              <a:srgbClr val="3E465B">
                <a:alpha val="5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a:t>Agenda</a:t>
            </a:r>
          </a:p>
        </p:txBody>
      </p:sp>
      <p:sp>
        <p:nvSpPr>
          <p:cNvPr id="3" name="Subtitle 2">
            <a:extLst>
              <a:ext uri="{FF2B5EF4-FFF2-40B4-BE49-F238E27FC236}">
                <a16:creationId xmlns:a16="http://schemas.microsoft.com/office/drawing/2014/main" id="{B1BA674E-9D86-234F-991A-49EFEAFC8043}"/>
              </a:ext>
            </a:extLst>
          </p:cNvPr>
          <p:cNvSpPr>
            <a:spLocks noGrp="1"/>
          </p:cNvSpPr>
          <p:nvPr>
            <p:ph type="subTitle" idx="1" hasCustomPrompt="1"/>
          </p:nvPr>
        </p:nvSpPr>
        <p:spPr>
          <a:xfrm>
            <a:off x="2860895" y="6174462"/>
            <a:ext cx="6980222" cy="344033"/>
          </a:xfrm>
          <a:prstGeom prst="rect">
            <a:avLst/>
          </a:prstGeom>
        </p:spPr>
        <p:txBody>
          <a:bodyPr/>
          <a:lstStyle>
            <a:lvl1pPr>
              <a:defRPr lang="en-US" sz="1200" b="0" i="0" dirty="0">
                <a:solidFill>
                  <a:schemeClr val="accent1"/>
                </a:solidFill>
                <a:ea typeface="Roboto" panose="02000000000000000000" pitchFamily="2" charset="0"/>
              </a:defRPr>
            </a:lvl1pPr>
          </a:lstStyle>
          <a:p>
            <a:pPr marL="0" lvl="0" indent="0">
              <a:buNone/>
            </a:pPr>
            <a:r>
              <a:rPr lang="en-US" dirty="0">
                <a:solidFill>
                  <a:srgbClr val="182C42"/>
                </a:solidFill>
                <a:latin typeface="Arial Black"/>
                <a:ea typeface="Roboto Black"/>
              </a:rPr>
              <a:t>Exploring Digital Assets: What You Need to Know</a:t>
            </a:r>
            <a:endParaRPr lang="en-US" dirty="0"/>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mtClean="0"/>
              <a:t>‹#›</a:t>
            </a:fld>
            <a:endParaRPr lang="en-US"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0" y="1203325"/>
            <a:ext cx="9912095" cy="4518025"/>
          </a:xfrm>
          <a:prstGeom prst="rect">
            <a:avLst/>
          </a:prstGeom>
        </p:spPr>
        <p:txBody>
          <a:bodyPr/>
          <a:lstStyle>
            <a:lvl1pPr marL="457200" indent="-457200">
              <a:buFont typeface="Wingdings" panose="05000000000000000000" pitchFamily="2" charset="2"/>
              <a:buChar char="§"/>
              <a:defRPr sz="2800" b="0"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0" indent="0">
              <a:spcBef>
                <a:spcPts val="1100"/>
              </a:spcBef>
              <a:spcAft>
                <a:spcPts val="1800"/>
              </a:spcAft>
              <a:buNone/>
              <a:defRPr sz="2000" b="0" i="0">
                <a:latin typeface="Arial" panose="020B0604020202020204" pitchFamily="34" charset="0"/>
                <a:ea typeface="Roboto" panose="02000000000000000000" pitchFamily="2" charset="0"/>
                <a:cs typeface="Arial" panose="020B0604020202020204" pitchFamily="34" charset="0"/>
              </a:defRPr>
            </a:lvl2pPr>
          </a:lstStyle>
          <a:p>
            <a:pPr lvl="0"/>
            <a:r>
              <a:rPr lang="en-US" dirty="0"/>
              <a:t>Click to add first level text</a:t>
            </a:r>
          </a:p>
          <a:p>
            <a:pPr lvl="0"/>
            <a:endParaRPr lang="en-US" dirty="0"/>
          </a:p>
        </p:txBody>
      </p:sp>
    </p:spTree>
    <p:custDataLst>
      <p:tags r:id="rId1"/>
    </p:custDataLst>
    <p:extLst>
      <p:ext uri="{BB962C8B-B14F-4D97-AF65-F5344CB8AC3E}">
        <p14:creationId xmlns:p14="http://schemas.microsoft.com/office/powerpoint/2010/main" val="359783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a:t>Click to add slide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mtClean="0"/>
              <a:t>‹#›</a:t>
            </a:fld>
            <a:endParaRPr lang="en-US"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1" y="1203325"/>
            <a:ext cx="9912094" cy="4518025"/>
          </a:xfrm>
          <a:prstGeom prst="rect">
            <a:avLst/>
          </a:prstGeom>
        </p:spPr>
        <p:txBody>
          <a:bodyPr/>
          <a:lstStyle>
            <a:lvl1pPr marL="0" indent="0">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0" indent="0">
              <a:spcBef>
                <a:spcPts val="1100"/>
              </a:spcBef>
              <a:spcAft>
                <a:spcPts val="1800"/>
              </a:spcAft>
              <a:buNone/>
              <a:defRPr sz="2000" b="0" i="0">
                <a:latin typeface="Arial" panose="020B0604020202020204" pitchFamily="34" charset="0"/>
                <a:ea typeface="Roboto" panose="02000000000000000000" pitchFamily="2" charset="0"/>
                <a:cs typeface="Arial" panose="020B0604020202020204" pitchFamily="34" charset="0"/>
              </a:defRPr>
            </a:lvl2pPr>
          </a:lstStyle>
          <a:p>
            <a:pPr lvl="0"/>
            <a:r>
              <a:rPr lang="en-US"/>
              <a:t>Click to add first level text</a:t>
            </a:r>
          </a:p>
          <a:p>
            <a:pPr lvl="1"/>
            <a:r>
              <a:rPr lang="en-US"/>
              <a:t>Second level</a:t>
            </a:r>
          </a:p>
        </p:txBody>
      </p:sp>
      <p:sp>
        <p:nvSpPr>
          <p:cNvPr id="4" name="Subtitle 2">
            <a:extLst>
              <a:ext uri="{FF2B5EF4-FFF2-40B4-BE49-F238E27FC236}">
                <a16:creationId xmlns:a16="http://schemas.microsoft.com/office/drawing/2014/main" id="{8C70270C-87E1-462A-7459-9E1B9C207BC8}"/>
              </a:ext>
            </a:extLst>
          </p:cNvPr>
          <p:cNvSpPr>
            <a:spLocks noGrp="1"/>
          </p:cNvSpPr>
          <p:nvPr>
            <p:ph type="subTitle" idx="1" hasCustomPrompt="1"/>
          </p:nvPr>
        </p:nvSpPr>
        <p:spPr>
          <a:xfrm>
            <a:off x="2860895" y="6174462"/>
            <a:ext cx="6980222" cy="344033"/>
          </a:xfrm>
          <a:prstGeom prst="rect">
            <a:avLst/>
          </a:prstGeom>
        </p:spPr>
        <p:txBody>
          <a:bodyPr/>
          <a:lstStyle>
            <a:lvl1pPr>
              <a:defRPr lang="en-US" sz="1200" b="0" i="0" dirty="0">
                <a:solidFill>
                  <a:schemeClr val="accent1"/>
                </a:solidFill>
                <a:ea typeface="Roboto" panose="02000000000000000000" pitchFamily="2" charset="0"/>
              </a:defRPr>
            </a:lvl1pPr>
          </a:lstStyle>
          <a:p>
            <a:pPr marL="0" lvl="0" indent="0">
              <a:buNone/>
            </a:pPr>
            <a:r>
              <a:rPr lang="en-US" dirty="0">
                <a:solidFill>
                  <a:srgbClr val="182C42"/>
                </a:solidFill>
                <a:latin typeface="Arial Black"/>
                <a:ea typeface="Roboto Black"/>
              </a:rPr>
              <a:t>Exploring Digital Assets: What You Need to Know</a:t>
            </a:r>
            <a:endParaRPr lang="en-US" dirty="0"/>
          </a:p>
        </p:txBody>
      </p:sp>
    </p:spTree>
    <p:custDataLst>
      <p:tags r:id="rId1"/>
    </p:custDataLst>
    <p:extLst>
      <p:ext uri="{BB962C8B-B14F-4D97-AF65-F5344CB8AC3E}">
        <p14:creationId xmlns:p14="http://schemas.microsoft.com/office/powerpoint/2010/main" val="162328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a:t>Click to add slide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mtClean="0"/>
              <a:t>‹#›</a:t>
            </a:fld>
            <a:endParaRPr lang="en-US" dirty="0"/>
          </a:p>
        </p:txBody>
      </p:sp>
      <p:sp>
        <p:nvSpPr>
          <p:cNvPr id="12" name="Text Placeholder 11">
            <a:extLst>
              <a:ext uri="{FF2B5EF4-FFF2-40B4-BE49-F238E27FC236}">
                <a16:creationId xmlns:a16="http://schemas.microsoft.com/office/drawing/2014/main" id="{64BF49A2-CD60-3E40-9DB1-E6FBE0CDE049}"/>
              </a:ext>
            </a:extLst>
          </p:cNvPr>
          <p:cNvSpPr>
            <a:spLocks noGrp="1"/>
          </p:cNvSpPr>
          <p:nvPr>
            <p:ph type="body" sz="quarter" idx="10" hasCustomPrompt="1"/>
          </p:nvPr>
        </p:nvSpPr>
        <p:spPr>
          <a:xfrm>
            <a:off x="1371601" y="1203325"/>
            <a:ext cx="4594634" cy="4518025"/>
          </a:xfrm>
          <a:prstGeom prst="rect">
            <a:avLst/>
          </a:prstGeom>
        </p:spPr>
        <p:txBody>
          <a:bodyPr/>
          <a:lstStyle>
            <a:lvl1pPr marL="0" indent="0">
              <a:buFont typeface="Wingdings" panose="05000000000000000000" pitchFamily="2" charset="2"/>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800100" indent="-342900" defTabSz="1028700">
              <a:spcBef>
                <a:spcPts val="1100"/>
              </a:spcBef>
              <a:spcAft>
                <a:spcPts val="1800"/>
              </a:spcAft>
              <a:buFont typeface="Roboto" panose="02000000000000000000" pitchFamily="2" charset="0"/>
              <a:buNone/>
              <a:defRPr sz="2000" b="0" i="0" baseline="0">
                <a:latin typeface="Arial" panose="020B0604020202020204" pitchFamily="34" charset="0"/>
                <a:ea typeface="Roboto" panose="02000000000000000000" pitchFamily="2" charset="0"/>
                <a:cs typeface="Arial" panose="020B0604020202020204" pitchFamily="34" charset="0"/>
              </a:defRPr>
            </a:lvl2pPr>
          </a:lstStyle>
          <a:p>
            <a:pPr lvl="0"/>
            <a:r>
              <a:rPr lang="en-US"/>
              <a:t>Click to add stem:</a:t>
            </a:r>
          </a:p>
          <a:p>
            <a:pPr lvl="0"/>
            <a:endParaRPr lang="en-US"/>
          </a:p>
          <a:p>
            <a:pPr lvl="0"/>
            <a:endParaRPr lang="en-US" b="0">
              <a:solidFill>
                <a:schemeClr val="accent1"/>
              </a:solidFill>
            </a:endParaRPr>
          </a:p>
          <a:p>
            <a:pPr lvl="0"/>
            <a:endParaRPr lang="en-US"/>
          </a:p>
          <a:p>
            <a:pPr lvl="1"/>
            <a:endParaRPr lang="en-US"/>
          </a:p>
        </p:txBody>
      </p:sp>
      <p:sp>
        <p:nvSpPr>
          <p:cNvPr id="14" name="Picture Placeholder 13">
            <a:extLst>
              <a:ext uri="{FF2B5EF4-FFF2-40B4-BE49-F238E27FC236}">
                <a16:creationId xmlns:a16="http://schemas.microsoft.com/office/drawing/2014/main" id="{3A639ED2-371A-E84C-AF57-94ABB6ECD3E6}"/>
              </a:ext>
            </a:extLst>
          </p:cNvPr>
          <p:cNvSpPr>
            <a:spLocks noGrp="1"/>
          </p:cNvSpPr>
          <p:nvPr>
            <p:ph type="pic" sz="quarter" idx="11"/>
          </p:nvPr>
        </p:nvSpPr>
        <p:spPr>
          <a:xfrm>
            <a:off x="6225767" y="1195388"/>
            <a:ext cx="5959603" cy="4525962"/>
          </a:xfrm>
          <a:prstGeom prst="rect">
            <a:avLst/>
          </a:prstGeom>
          <a:solidFill>
            <a:schemeClr val="bg2"/>
          </a:solidFill>
          <a:effectLst>
            <a:outerShdw dist="101600" dir="10800000" algn="r" rotWithShape="0">
              <a:schemeClr val="accent2"/>
            </a:outerShdw>
          </a:effectLst>
        </p:spPr>
        <p:txBody>
          <a:bodyPr anchor="ctr"/>
          <a:lstStyle>
            <a:lvl1pPr marL="0" indent="0" algn="ctr">
              <a:buNone/>
              <a:defRPr>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
        <p:nvSpPr>
          <p:cNvPr id="4" name="Subtitle 2">
            <a:extLst>
              <a:ext uri="{FF2B5EF4-FFF2-40B4-BE49-F238E27FC236}">
                <a16:creationId xmlns:a16="http://schemas.microsoft.com/office/drawing/2014/main" id="{DADC1544-EC22-AC96-C18C-E89B6BEFCF79}"/>
              </a:ext>
            </a:extLst>
          </p:cNvPr>
          <p:cNvSpPr>
            <a:spLocks noGrp="1"/>
          </p:cNvSpPr>
          <p:nvPr>
            <p:ph type="subTitle" idx="1" hasCustomPrompt="1"/>
          </p:nvPr>
        </p:nvSpPr>
        <p:spPr>
          <a:xfrm>
            <a:off x="2860895" y="6174462"/>
            <a:ext cx="6980222" cy="344033"/>
          </a:xfrm>
          <a:prstGeom prst="rect">
            <a:avLst/>
          </a:prstGeom>
        </p:spPr>
        <p:txBody>
          <a:bodyPr/>
          <a:lstStyle>
            <a:lvl1pPr>
              <a:defRPr lang="en-US" sz="1200" b="0" i="0" dirty="0">
                <a:solidFill>
                  <a:schemeClr val="accent1"/>
                </a:solidFill>
                <a:ea typeface="Roboto" panose="02000000000000000000" pitchFamily="2" charset="0"/>
              </a:defRPr>
            </a:lvl1pPr>
          </a:lstStyle>
          <a:p>
            <a:pPr marL="0" lvl="0" indent="0">
              <a:buNone/>
            </a:pPr>
            <a:r>
              <a:rPr lang="en-US" dirty="0">
                <a:solidFill>
                  <a:srgbClr val="182C42"/>
                </a:solidFill>
                <a:latin typeface="Arial Black"/>
                <a:ea typeface="Roboto Black"/>
              </a:rPr>
              <a:t>Exploring Digital Assets: What You Need to Know</a:t>
            </a:r>
            <a:endParaRPr lang="en-US" dirty="0"/>
          </a:p>
        </p:txBody>
      </p:sp>
    </p:spTree>
    <p:custDataLst>
      <p:tags r:id="rId1"/>
    </p:custDataLst>
    <p:extLst>
      <p:ext uri="{BB962C8B-B14F-4D97-AF65-F5344CB8AC3E}">
        <p14:creationId xmlns:p14="http://schemas.microsoft.com/office/powerpoint/2010/main" val="1325211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a:t>Click to add slide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mtClean="0"/>
              <a:t>‹#›</a:t>
            </a:fld>
            <a:endParaRPr lang="en-US" dirty="0"/>
          </a:p>
        </p:txBody>
      </p:sp>
      <p:grpSp>
        <p:nvGrpSpPr>
          <p:cNvPr id="10" name="Group 9">
            <a:extLst>
              <a:ext uri="{FF2B5EF4-FFF2-40B4-BE49-F238E27FC236}">
                <a16:creationId xmlns:a16="http://schemas.microsoft.com/office/drawing/2014/main" id="{6FBC30CD-D3DC-4C94-9C33-136A59AF2649}"/>
              </a:ext>
            </a:extLst>
          </p:cNvPr>
          <p:cNvGrpSpPr/>
          <p:nvPr userDrawn="1"/>
        </p:nvGrpSpPr>
        <p:grpSpPr>
          <a:xfrm>
            <a:off x="1367381" y="1131823"/>
            <a:ext cx="4987825" cy="4356100"/>
            <a:chOff x="1367381" y="1131823"/>
            <a:chExt cx="4987825" cy="4356100"/>
          </a:xfrm>
        </p:grpSpPr>
        <p:sp>
          <p:nvSpPr>
            <p:cNvPr id="13" name="object 119">
              <a:extLst>
                <a:ext uri="{FF2B5EF4-FFF2-40B4-BE49-F238E27FC236}">
                  <a16:creationId xmlns:a16="http://schemas.microsoft.com/office/drawing/2014/main" id="{D3FE4A73-E3F7-4D3A-AB87-57F3978CD71D}"/>
                </a:ext>
              </a:extLst>
            </p:cNvPr>
            <p:cNvSpPr/>
            <p:nvPr/>
          </p:nvSpPr>
          <p:spPr>
            <a:xfrm>
              <a:off x="6240271" y="1131823"/>
              <a:ext cx="114935" cy="4356100"/>
            </a:xfrm>
            <a:custGeom>
              <a:avLst/>
              <a:gdLst/>
              <a:ahLst/>
              <a:cxnLst/>
              <a:rect l="l" t="t" r="r" b="b"/>
              <a:pathLst>
                <a:path w="114935" h="4356100">
                  <a:moveTo>
                    <a:pt x="0" y="4355591"/>
                  </a:moveTo>
                  <a:lnTo>
                    <a:pt x="114808" y="4355591"/>
                  </a:lnTo>
                  <a:lnTo>
                    <a:pt x="114808" y="0"/>
                  </a:lnTo>
                  <a:lnTo>
                    <a:pt x="0" y="0"/>
                  </a:lnTo>
                  <a:lnTo>
                    <a:pt x="0" y="4355591"/>
                  </a:lnTo>
                  <a:close/>
                </a:path>
              </a:pathLst>
            </a:custGeom>
            <a:solidFill>
              <a:srgbClr val="FCBB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 name="object 120">
              <a:extLst>
                <a:ext uri="{FF2B5EF4-FFF2-40B4-BE49-F238E27FC236}">
                  <a16:creationId xmlns:a16="http://schemas.microsoft.com/office/drawing/2014/main" id="{B2A5F336-1F93-4D0C-B248-431E7A9A6082}"/>
                </a:ext>
              </a:extLst>
            </p:cNvPr>
            <p:cNvSpPr/>
            <p:nvPr/>
          </p:nvSpPr>
          <p:spPr>
            <a:xfrm>
              <a:off x="1367381" y="1132775"/>
              <a:ext cx="4872889" cy="4354195"/>
            </a:xfrm>
            <a:custGeom>
              <a:avLst/>
              <a:gdLst/>
              <a:ahLst/>
              <a:cxnLst/>
              <a:rect l="l" t="t" r="r" b="b"/>
              <a:pathLst>
                <a:path w="5843270" h="4354195">
                  <a:moveTo>
                    <a:pt x="5843015" y="0"/>
                  </a:moveTo>
                  <a:lnTo>
                    <a:pt x="0" y="0"/>
                  </a:lnTo>
                  <a:lnTo>
                    <a:pt x="0" y="4354067"/>
                  </a:lnTo>
                  <a:lnTo>
                    <a:pt x="5843015" y="4354067"/>
                  </a:lnTo>
                  <a:lnTo>
                    <a:pt x="5843015" y="0"/>
                  </a:lnTo>
                  <a:close/>
                </a:path>
              </a:pathLst>
            </a:custGeom>
            <a:solidFill>
              <a:srgbClr val="B9B6B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12" name="Text Placeholder 11">
            <a:extLst>
              <a:ext uri="{FF2B5EF4-FFF2-40B4-BE49-F238E27FC236}">
                <a16:creationId xmlns:a16="http://schemas.microsoft.com/office/drawing/2014/main" id="{08C1AE7F-80BA-4CDD-AF49-6C190CB661F9}"/>
              </a:ext>
            </a:extLst>
          </p:cNvPr>
          <p:cNvSpPr>
            <a:spLocks noGrp="1"/>
          </p:cNvSpPr>
          <p:nvPr>
            <p:ph type="body" sz="quarter" idx="10" hasCustomPrompt="1"/>
          </p:nvPr>
        </p:nvSpPr>
        <p:spPr>
          <a:xfrm>
            <a:off x="6642340" y="1132775"/>
            <a:ext cx="4788003" cy="4518025"/>
          </a:xfrm>
          <a:prstGeom prst="rect">
            <a:avLst/>
          </a:prstGeom>
        </p:spPr>
        <p:txBody>
          <a:bodyPr/>
          <a:lstStyle>
            <a:lvl1pPr marL="0" indent="0">
              <a:buNone/>
              <a:defRPr sz="2400" b="0" i="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914400" indent="-342900" defTabSz="1028700">
              <a:spcBef>
                <a:spcPts val="1100"/>
              </a:spcBef>
              <a:spcAft>
                <a:spcPts val="1800"/>
              </a:spcAft>
              <a:buFont typeface="Arial" panose="020B0604020202020204" pitchFamily="34" charset="0"/>
              <a:buNone/>
              <a:defRPr sz="2000" b="0" i="0" baseline="0">
                <a:latin typeface="Arial" panose="020B0604020202020204" pitchFamily="34" charset="0"/>
                <a:ea typeface="Roboto" panose="02000000000000000000" pitchFamily="2" charset="0"/>
                <a:cs typeface="Arial" panose="020B0604020202020204" pitchFamily="34" charset="0"/>
              </a:defRPr>
            </a:lvl2pPr>
          </a:lstStyle>
          <a:p>
            <a:pPr lvl="0"/>
            <a:r>
              <a:rPr lang="en-US"/>
              <a:t>Click to add stem:</a:t>
            </a:r>
            <a:endParaRPr lang="en-US" b="0">
              <a:solidFill>
                <a:schemeClr val="accent1"/>
              </a:solidFill>
            </a:endParaRPr>
          </a:p>
          <a:p>
            <a:pPr lvl="0"/>
            <a:endParaRPr lang="en-US"/>
          </a:p>
        </p:txBody>
      </p:sp>
      <p:sp>
        <p:nvSpPr>
          <p:cNvPr id="4" name="Subtitle 2">
            <a:extLst>
              <a:ext uri="{FF2B5EF4-FFF2-40B4-BE49-F238E27FC236}">
                <a16:creationId xmlns:a16="http://schemas.microsoft.com/office/drawing/2014/main" id="{EF32C6DF-6AC8-08AE-5998-7960982E6952}"/>
              </a:ext>
            </a:extLst>
          </p:cNvPr>
          <p:cNvSpPr>
            <a:spLocks noGrp="1"/>
          </p:cNvSpPr>
          <p:nvPr>
            <p:ph type="subTitle" idx="1" hasCustomPrompt="1"/>
          </p:nvPr>
        </p:nvSpPr>
        <p:spPr>
          <a:xfrm>
            <a:off x="2860895" y="6174462"/>
            <a:ext cx="6980222" cy="344033"/>
          </a:xfrm>
          <a:prstGeom prst="rect">
            <a:avLst/>
          </a:prstGeom>
        </p:spPr>
        <p:txBody>
          <a:bodyPr/>
          <a:lstStyle>
            <a:lvl1pPr>
              <a:defRPr lang="en-US" sz="1200" b="0" i="0" dirty="0">
                <a:solidFill>
                  <a:schemeClr val="accent1"/>
                </a:solidFill>
                <a:ea typeface="Roboto" panose="02000000000000000000" pitchFamily="2" charset="0"/>
              </a:defRPr>
            </a:lvl1pPr>
          </a:lstStyle>
          <a:p>
            <a:pPr marL="0" lvl="0" indent="0">
              <a:buNone/>
            </a:pPr>
            <a:r>
              <a:rPr lang="en-US" dirty="0">
                <a:solidFill>
                  <a:srgbClr val="182C42"/>
                </a:solidFill>
                <a:latin typeface="Arial Black"/>
                <a:ea typeface="Roboto Black"/>
              </a:rPr>
              <a:t>Exploring Digital Assets: What You Need to Know</a:t>
            </a:r>
            <a:endParaRPr lang="en-US" dirty="0"/>
          </a:p>
        </p:txBody>
      </p:sp>
    </p:spTree>
    <p:custDataLst>
      <p:tags r:id="rId1"/>
    </p:custDataLst>
    <p:extLst>
      <p:ext uri="{BB962C8B-B14F-4D97-AF65-F5344CB8AC3E}">
        <p14:creationId xmlns:p14="http://schemas.microsoft.com/office/powerpoint/2010/main" val="838080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5EC082-889F-3C46-B3EF-520E0082518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F315F8-32D4-4B4C-964F-19E132C62FEC}"/>
              </a:ext>
            </a:extLst>
          </p:cNvPr>
          <p:cNvSpPr>
            <a:spLocks noGrp="1"/>
          </p:cNvSpPr>
          <p:nvPr>
            <p:ph type="ctrTitle" hasCustomPrompt="1"/>
          </p:nvPr>
        </p:nvSpPr>
        <p:spPr>
          <a:xfrm>
            <a:off x="1371600" y="99588"/>
            <a:ext cx="9912096" cy="936332"/>
          </a:xfrm>
          <a:prstGeom prst="rect">
            <a:avLst/>
          </a:prstGeom>
        </p:spPr>
        <p:txBody>
          <a:bodyPr anchor="b"/>
          <a:lstStyle>
            <a:lvl1pPr algn="l">
              <a:defRPr sz="3800" b="1" i="0">
                <a:solidFill>
                  <a:schemeClr val="accent1"/>
                </a:solidFill>
                <a:latin typeface="Arial Black" panose="020B0A04020102020204" pitchFamily="34" charset="0"/>
                <a:ea typeface="Roboto Black" panose="02000000000000000000" pitchFamily="2" charset="0"/>
              </a:defRPr>
            </a:lvl1pPr>
          </a:lstStyle>
          <a:p>
            <a:r>
              <a:rPr lang="en-US"/>
              <a:t>Activity: Title</a:t>
            </a:r>
          </a:p>
        </p:txBody>
      </p:sp>
      <p:sp>
        <p:nvSpPr>
          <p:cNvPr id="9" name="Subtitle 2">
            <a:extLst>
              <a:ext uri="{FF2B5EF4-FFF2-40B4-BE49-F238E27FC236}">
                <a16:creationId xmlns:a16="http://schemas.microsoft.com/office/drawing/2014/main" id="{2D102C5D-08FD-264B-B472-F875190C38BD}"/>
              </a:ext>
            </a:extLst>
          </p:cNvPr>
          <p:cNvSpPr txBox="1">
            <a:spLocks/>
          </p:cNvSpPr>
          <p:nvPr userDrawn="1"/>
        </p:nvSpPr>
        <p:spPr>
          <a:xfrm>
            <a:off x="9841116" y="6174462"/>
            <a:ext cx="1442579" cy="34403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1" i="1" kern="1200">
                <a:solidFill>
                  <a:schemeClr val="accent1"/>
                </a:solidFill>
                <a:latin typeface="Roboto" panose="02000000000000000000" pitchFamily="2" charset="0"/>
                <a:ea typeface="Roboto"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fld id="{288FB575-9AD3-6D48-9A48-1D58BE252A08}" type="slidenum">
              <a:rPr lang="en-US" smtClean="0"/>
              <a:t>‹#›</a:t>
            </a:fld>
            <a:endParaRPr lang="en-US" dirty="0"/>
          </a:p>
        </p:txBody>
      </p:sp>
      <p:sp>
        <p:nvSpPr>
          <p:cNvPr id="5" name="Picture Placeholder 4">
            <a:extLst>
              <a:ext uri="{FF2B5EF4-FFF2-40B4-BE49-F238E27FC236}">
                <a16:creationId xmlns:a16="http://schemas.microsoft.com/office/drawing/2014/main" id="{6EC0259C-766D-CA47-B31F-0B3489A29DD2}"/>
              </a:ext>
            </a:extLst>
          </p:cNvPr>
          <p:cNvSpPr>
            <a:spLocks noGrp="1"/>
          </p:cNvSpPr>
          <p:nvPr>
            <p:ph type="pic" sz="quarter" idx="11" hasCustomPrompt="1"/>
          </p:nvPr>
        </p:nvSpPr>
        <p:spPr>
          <a:xfrm>
            <a:off x="1371599" y="1203326"/>
            <a:ext cx="9912096" cy="4518024"/>
          </a:xfrm>
          <a:prstGeom prst="rect">
            <a:avLst/>
          </a:prstGeom>
          <a:solidFill>
            <a:schemeClr val="bg2"/>
          </a:solidFill>
        </p:spPr>
        <p:txBody>
          <a:bodyPr anchor="ctr"/>
          <a:lstStyle>
            <a:lvl1pPr marL="0" indent="0" algn="ctr">
              <a:buNone/>
              <a:defRPr>
                <a:latin typeface="Arial" panose="020B0604020202020204" pitchFamily="34" charset="0"/>
                <a:cs typeface="Arial" panose="020B0604020202020204" pitchFamily="34" charset="0"/>
              </a:defRPr>
            </a:lvl1pPr>
          </a:lstStyle>
          <a:p>
            <a:r>
              <a:rPr lang="en-US" dirty="0"/>
              <a:t>Activity Image</a:t>
            </a:r>
          </a:p>
        </p:txBody>
      </p:sp>
      <p:sp>
        <p:nvSpPr>
          <p:cNvPr id="4" name="Subtitle 2">
            <a:extLst>
              <a:ext uri="{FF2B5EF4-FFF2-40B4-BE49-F238E27FC236}">
                <a16:creationId xmlns:a16="http://schemas.microsoft.com/office/drawing/2014/main" id="{9ABB994F-3CC2-00CA-82C4-8894A67286DE}"/>
              </a:ext>
            </a:extLst>
          </p:cNvPr>
          <p:cNvSpPr>
            <a:spLocks noGrp="1"/>
          </p:cNvSpPr>
          <p:nvPr>
            <p:ph type="subTitle" idx="1" hasCustomPrompt="1"/>
          </p:nvPr>
        </p:nvSpPr>
        <p:spPr>
          <a:xfrm>
            <a:off x="2860895" y="6174462"/>
            <a:ext cx="6980222" cy="344033"/>
          </a:xfrm>
          <a:prstGeom prst="rect">
            <a:avLst/>
          </a:prstGeom>
        </p:spPr>
        <p:txBody>
          <a:bodyPr/>
          <a:lstStyle>
            <a:lvl1pPr>
              <a:defRPr lang="en-US" sz="1200" b="0" i="0" dirty="0">
                <a:solidFill>
                  <a:schemeClr val="accent1"/>
                </a:solidFill>
                <a:ea typeface="Roboto" panose="02000000000000000000" pitchFamily="2" charset="0"/>
              </a:defRPr>
            </a:lvl1pPr>
          </a:lstStyle>
          <a:p>
            <a:pPr marL="0" lvl="0" indent="0">
              <a:buNone/>
            </a:pPr>
            <a:r>
              <a:rPr lang="en-US" dirty="0">
                <a:solidFill>
                  <a:srgbClr val="182C42"/>
                </a:solidFill>
                <a:latin typeface="Arial Black"/>
                <a:ea typeface="Roboto Black"/>
              </a:rPr>
              <a:t>Exploring Digital Assets: What You Need to Know</a:t>
            </a:r>
            <a:endParaRPr lang="en-US" dirty="0"/>
          </a:p>
        </p:txBody>
      </p:sp>
    </p:spTree>
    <p:custDataLst>
      <p:tags r:id="rId1"/>
    </p:custDataLst>
    <p:extLst>
      <p:ext uri="{BB962C8B-B14F-4D97-AF65-F5344CB8AC3E}">
        <p14:creationId xmlns:p14="http://schemas.microsoft.com/office/powerpoint/2010/main" val="19246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225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4" r:id="rId5"/>
    <p:sldLayoutId id="2147483653"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10.xml"/><Relationship Id="rId7" Type="http://schemas.openxmlformats.org/officeDocument/2006/relationships/hyperlink" Target="https://www.quoteinspector.com/images/bitcoin/crypto-ticker-candle-background/" TargetMode="External"/><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image" Target="../media/image18.jpeg"/><Relationship Id="rId5" Type="http://schemas.openxmlformats.org/officeDocument/2006/relationships/hyperlink" Target="https://technofaq.org/posts/2019/02/5-cryptocurrency-wallets-that-you-need-in-2019/" TargetMode="External"/><Relationship Id="rId4" Type="http://schemas.openxmlformats.org/officeDocument/2006/relationships/image" Target="../media/image17.jpeg"/><Relationship Id="rId9" Type="http://schemas.openxmlformats.org/officeDocument/2006/relationships/hyperlink" Target="https://valori.it/ebook/nft-speculazione-copyright/"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notesSlide" Target="../notesSlides/notesSlide11.xml"/><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slideLayout" Target="../slideLayouts/slideLayout5.xml"/><Relationship Id="rId1" Type="http://schemas.openxmlformats.org/officeDocument/2006/relationships/tags" Target="../tags/tag20.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hyperlink" Target="https://blog.roboforex.com/blog/2019/12/10/what-you-need-to-know-to-make-money-on-the-stock-market/" TargetMode="External"/><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7.jpeg"/><Relationship Id="rId7" Type="http://schemas.openxmlformats.org/officeDocument/2006/relationships/image" Target="../media/image33.png"/><Relationship Id="rId2" Type="http://schemas.openxmlformats.org/officeDocument/2006/relationships/slideLayout" Target="../slideLayouts/slideLayout5.xml"/><Relationship Id="rId1" Type="http://schemas.openxmlformats.org/officeDocument/2006/relationships/tags" Target="../tags/tag22.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hyperlink" Target="https://www.flickr.com/photos/laughingsquid/14496287471/" TargetMode="External"/><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8.jpeg"/><Relationship Id="rId7" Type="http://schemas.openxmlformats.org/officeDocument/2006/relationships/image" Target="../media/image33.png"/><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hyperlink" Target="https://www.bundabergnow.com/2020/07/06/beware-of-email-parking-fine-scam/" TargetMode="External"/><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2.xml"/><Relationship Id="rId7" Type="http://schemas.openxmlformats.org/officeDocument/2006/relationships/image" Target="../media/image32.svg"/><Relationship Id="rId2" Type="http://schemas.openxmlformats.org/officeDocument/2006/relationships/slideLayout" Target="../slideLayouts/slideLayout5.xml"/><Relationship Id="rId1" Type="http://schemas.openxmlformats.org/officeDocument/2006/relationships/tags" Target="../tags/tag24.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hyperlink" Target="https://technofaq.org/posts/2020/07/how-to-create-cybersecurity-policies-and-procedures/" TargetMode="External"/><Relationship Id="rId10" Type="http://schemas.openxmlformats.org/officeDocument/2006/relationships/image" Target="../media/image35.png"/><Relationship Id="rId4" Type="http://schemas.openxmlformats.org/officeDocument/2006/relationships/image" Target="../media/image39.jpeg"/><Relationship Id="rId9" Type="http://schemas.openxmlformats.org/officeDocument/2006/relationships/image" Target="../media/image34.sv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8" Type="http://schemas.openxmlformats.org/officeDocument/2006/relationships/hyperlink" Target="https://technofaq.org/posts/2018/05/call-tracking-technology-how-does-it-work/" TargetMode="External"/><Relationship Id="rId3" Type="http://schemas.openxmlformats.org/officeDocument/2006/relationships/image" Target="../media/image40.jpeg"/><Relationship Id="rId7" Type="http://schemas.openxmlformats.org/officeDocument/2006/relationships/image" Target="../media/image42.jpeg"/><Relationship Id="rId2" Type="http://schemas.openxmlformats.org/officeDocument/2006/relationships/slideLayout" Target="../slideLayouts/slideLayout5.xml"/><Relationship Id="rId1" Type="http://schemas.openxmlformats.org/officeDocument/2006/relationships/tags" Target="../tags/tag26.xml"/><Relationship Id="rId6" Type="http://schemas.openxmlformats.org/officeDocument/2006/relationships/hyperlink" Target="https://researchleap.com/determinants-preventing-cyber-crime-survey-research/" TargetMode="External"/><Relationship Id="rId5" Type="http://schemas.openxmlformats.org/officeDocument/2006/relationships/image" Target="../media/image41.png"/><Relationship Id="rId10" Type="http://schemas.openxmlformats.org/officeDocument/2006/relationships/hyperlink" Target="https://www.tasnimnews.com/en/news/2020/11/16/2390326/playing-video-games-benefits-mental-health-scientists" TargetMode="External"/><Relationship Id="rId4" Type="http://schemas.openxmlformats.org/officeDocument/2006/relationships/hyperlink" Target="https://www.quoteinspector.com/images/investing/coin-investment-returns/" TargetMode="External"/><Relationship Id="rId9"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2.sv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28.xml"/><Relationship Id="rId5" Type="http://schemas.openxmlformats.org/officeDocument/2006/relationships/hyperlink" Target="https://researchleap.com/fraud-theories-white-collar-crimes-lessons-nigerian-banking-industry/" TargetMode="Externa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9.xml"/><Relationship Id="rId5" Type="http://schemas.openxmlformats.org/officeDocument/2006/relationships/hyperlink" Target="https://www.vcbay.news/2021/01/19/top-10-global-financial-crime-detection-startups/" TargetMode="Externa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30.xml"/><Relationship Id="rId5" Type="http://schemas.openxmlformats.org/officeDocument/2006/relationships/hyperlink" Target="https://blogs.ed.ac.uk/covid19perspectives/2020/06/09/local-policing-must-adapt-to-cybercrime-in-the-post-pandemic-era-write-ben-collier-shane-horgan-richard-jones-and-lynsay-shepherd/" TargetMode="Externa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8" Type="http://schemas.openxmlformats.org/officeDocument/2006/relationships/hyperlink" Target="https://www.tasnimnews.com/en/news/2020/11/16/2390326/playing-video-games-benefits-mental-health-scientists" TargetMode="External"/><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hyperlink" Target="https://researchleap.com/determinants-preventing-cyber-crime-survey-research/" TargetMode="External"/><Relationship Id="rId5" Type="http://schemas.openxmlformats.org/officeDocument/2006/relationships/image" Target="../media/image41.png"/><Relationship Id="rId10" Type="http://schemas.openxmlformats.org/officeDocument/2006/relationships/hyperlink" Target="https://technofaq.org/posts/2018/05/call-tracking-technology-how-does-it-work/" TargetMode="External"/><Relationship Id="rId4" Type="http://schemas.openxmlformats.org/officeDocument/2006/relationships/hyperlink" Target="https://www.quoteinspector.com/images/investing/coin-investment-returns/" TargetMode="External"/><Relationship Id="rId9" Type="http://schemas.openxmlformats.org/officeDocument/2006/relationships/image" Target="../media/image42.jpeg"/></Relationships>
</file>

<file path=ppt/slides/_rels/slide24.xml.rels><?xml version="1.0" encoding="UTF-8" standalone="yes"?>
<Relationships xmlns="http://schemas.openxmlformats.org/package/2006/relationships"><Relationship Id="rId8" Type="http://schemas.openxmlformats.org/officeDocument/2006/relationships/hyperlink" Target="https://www.tasnimnews.com/en/news/2020/11/16/2390326/playing-video-games-benefits-mental-health-scientists" TargetMode="External"/><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hyperlink" Target="https://researchleap.com/determinants-preventing-cyber-crime-survey-research/" TargetMode="External"/><Relationship Id="rId5" Type="http://schemas.openxmlformats.org/officeDocument/2006/relationships/image" Target="../media/image41.png"/><Relationship Id="rId10" Type="http://schemas.openxmlformats.org/officeDocument/2006/relationships/hyperlink" Target="https://technofaq.org/posts/2018/05/call-tracking-technology-how-does-it-work/" TargetMode="External"/><Relationship Id="rId4" Type="http://schemas.openxmlformats.org/officeDocument/2006/relationships/hyperlink" Target="https://www.quoteinspector.com/images/investing/coin-investment-returns/" TargetMode="External"/><Relationship Id="rId9" Type="http://schemas.openxmlformats.org/officeDocument/2006/relationships/image" Target="../media/image4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27.xml.rels><?xml version="1.0" encoding="UTF-8" standalone="yes"?>
<Relationships xmlns="http://schemas.openxmlformats.org/package/2006/relationships"><Relationship Id="rId8" Type="http://schemas.openxmlformats.org/officeDocument/2006/relationships/hyperlink" Target="https://www.blacklistednews.com/article/73380/fbi-warns-of-foreign-actors-trying-to-sow-discord-in-the-wake-of-mass.html" TargetMode="External"/><Relationship Id="rId3" Type="http://schemas.openxmlformats.org/officeDocument/2006/relationships/hyperlink" Target="https://www.cftc.gov/complaint" TargetMode="External"/><Relationship Id="rId7" Type="http://schemas.openxmlformats.org/officeDocument/2006/relationships/image" Target="../media/image49.jpeg"/><Relationship Id="rId2" Type="http://schemas.openxmlformats.org/officeDocument/2006/relationships/slideLayout" Target="../slideLayouts/slideLayout5.xml"/><Relationship Id="rId1" Type="http://schemas.openxmlformats.org/officeDocument/2006/relationships/tags" Target="../tags/tag35.xml"/><Relationship Id="rId6" Type="http://schemas.openxmlformats.org/officeDocument/2006/relationships/hyperlink" Target="https://www.reportfraud.ftc.gov/" TargetMode="External"/><Relationship Id="rId5" Type="http://schemas.openxmlformats.org/officeDocument/2006/relationships/hyperlink" Target="https://www.sec.gov/tcr" TargetMode="External"/><Relationship Id="rId4" Type="http://schemas.openxmlformats.org/officeDocument/2006/relationships/hyperlink" Target="https://www.ic3.gov/" TargetMode="Externa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9.xml.rels><?xml version="1.0" encoding="UTF-8" standalone="yes"?>
<Relationships xmlns="http://schemas.openxmlformats.org/package/2006/relationships"><Relationship Id="rId3" Type="http://schemas.openxmlformats.org/officeDocument/2006/relationships/hyperlink" Target="https://www.irs.gov/irb/2014-16_IRB#NOT-2014-21" TargetMode="External"/><Relationship Id="rId2" Type="http://schemas.openxmlformats.org/officeDocument/2006/relationships/slideLayout" Target="../slideLayouts/slideLayout5.xml"/><Relationship Id="rId1" Type="http://schemas.openxmlformats.org/officeDocument/2006/relationships/tags" Target="../tags/tag37.xml"/><Relationship Id="rId5" Type="http://schemas.openxmlformats.org/officeDocument/2006/relationships/hyperlink" Target="https://www.quoteinspector.com/images/bitcoin/cryptocurrency-taxes/" TargetMode="Externa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5.xml"/><Relationship Id="rId1" Type="http://schemas.openxmlformats.org/officeDocument/2006/relationships/tags" Target="../tags/tag38.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4.svg"/><Relationship Id="rId2" Type="http://schemas.openxmlformats.org/officeDocument/2006/relationships/slideLayout" Target="../slideLayouts/slideLayout5.xml"/><Relationship Id="rId1" Type="http://schemas.openxmlformats.org/officeDocument/2006/relationships/tags" Target="../tags/tag39.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5.xml"/><Relationship Id="rId5" Type="http://schemas.openxmlformats.org/officeDocument/2006/relationships/hyperlink" Target="https://www.publicdomainpictures.net/view-image.php?image=339270&amp;picture=bitcoin-sta-arrivando"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6.xml"/><Relationship Id="rId5" Type="http://schemas.openxmlformats.org/officeDocument/2006/relationships/hyperlink" Target="https://technofaq.org/posts/2018/04/level-up-introducing-blockchain-to-your-business/"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7.xml"/><Relationship Id="rId5" Type="http://schemas.openxmlformats.org/officeDocument/2006/relationships/hyperlink" Target="https://blog.seanbonner.com/2021/07/20/apes-punks-phunks/"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a:extLst>
              <a:ext uri="{FF2B5EF4-FFF2-40B4-BE49-F238E27FC236}">
                <a16:creationId xmlns:a16="http://schemas.microsoft.com/office/drawing/2014/main" id="{8FE9F5F9-E2B9-2D4E-B110-D7C4A95D99B6}"/>
              </a:ext>
              <a:ext uri="{C183D7F6-B498-43B3-948B-1728B52AA6E4}">
                <adec:decorative xmlns:adec="http://schemas.microsoft.com/office/drawing/2017/decorative" val="1"/>
              </a:ext>
            </a:extLst>
          </p:cNvPr>
          <p:cNvPicPr>
            <a:picLocks noChangeAspect="1"/>
          </p:cNvPicPr>
          <p:nvPr/>
        </p:nvPicPr>
        <p:blipFill>
          <a:blip r:embed="rId4" cstate="email">
            <a:alphaModFix amt="30000"/>
            <a:extLst>
              <a:ext uri="{28A0092B-C50C-407E-A947-70E740481C1C}">
                <a14:useLocalDpi xmlns:a14="http://schemas.microsoft.com/office/drawing/2010/main"/>
              </a:ext>
            </a:extLst>
          </a:blip>
          <a:srcRect/>
          <a:stretch/>
        </p:blipFill>
        <p:spPr>
          <a:xfrm>
            <a:off x="700644" y="106879"/>
            <a:ext cx="11491356" cy="5533900"/>
          </a:xfrm>
          <a:prstGeom prst="rect">
            <a:avLst/>
          </a:prstGeom>
        </p:spPr>
      </p:pic>
      <p:sp>
        <p:nvSpPr>
          <p:cNvPr id="2" name="Title 1">
            <a:extLst>
              <a:ext uri="{FF2B5EF4-FFF2-40B4-BE49-F238E27FC236}">
                <a16:creationId xmlns:a16="http://schemas.microsoft.com/office/drawing/2014/main" id="{A57FFF88-E03D-1F4E-B1FF-003385852C39}"/>
              </a:ext>
            </a:extLst>
          </p:cNvPr>
          <p:cNvSpPr>
            <a:spLocks noGrp="1"/>
          </p:cNvSpPr>
          <p:nvPr>
            <p:ph type="ctrTitle"/>
          </p:nvPr>
        </p:nvSpPr>
        <p:spPr>
          <a:xfrm>
            <a:off x="2292418" y="2044374"/>
            <a:ext cx="7598834" cy="1770442"/>
          </a:xfrm>
        </p:spPr>
        <p:txBody>
          <a:bodyPr lIns="91440" tIns="45720" rIns="91440" bIns="45720" anchor="ctr" anchorCtr="0"/>
          <a:lstStyle/>
          <a:p>
            <a:pPr algn="ctr"/>
            <a:r>
              <a:rPr lang="en-US" dirty="0">
                <a:solidFill>
                  <a:srgbClr val="182C42"/>
                </a:solidFill>
                <a:latin typeface="Arial Black"/>
                <a:ea typeface="Roboto Black"/>
              </a:rPr>
              <a:t>Exploring Digital (Crypto) Assets</a:t>
            </a:r>
            <a:endParaRPr lang="en-US" dirty="0">
              <a:solidFill>
                <a:srgbClr val="182C42"/>
              </a:solidFill>
            </a:endParaRPr>
          </a:p>
        </p:txBody>
      </p:sp>
    </p:spTree>
    <p:custDataLst>
      <p:tags r:id="rId1"/>
    </p:custDataLst>
    <p:extLst>
      <p:ext uri="{BB962C8B-B14F-4D97-AF65-F5344CB8AC3E}">
        <p14:creationId xmlns:p14="http://schemas.microsoft.com/office/powerpoint/2010/main" val="1577471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a:xfrm>
            <a:off x="1371599" y="99588"/>
            <a:ext cx="11495989" cy="936332"/>
          </a:xfrm>
        </p:spPr>
        <p:txBody>
          <a:bodyPr/>
          <a:lstStyle/>
          <a:p>
            <a:r>
              <a:rPr lang="en-US" dirty="0"/>
              <a:t>More Terms to Know</a:t>
            </a:r>
          </a:p>
        </p:txBody>
      </p:sp>
      <p:sp>
        <p:nvSpPr>
          <p:cNvPr id="3" name="Rectangle 2">
            <a:extLst>
              <a:ext uri="{FF2B5EF4-FFF2-40B4-BE49-F238E27FC236}">
                <a16:creationId xmlns:a16="http://schemas.microsoft.com/office/drawing/2014/main" id="{12D41AFB-14BD-6F8F-F67B-AFFE66C386A1}"/>
              </a:ext>
              <a:ext uri="{C183D7F6-B498-43B3-948B-1728B52AA6E4}">
                <adec:decorative xmlns:adec="http://schemas.microsoft.com/office/drawing/2017/decorative" val="1"/>
              </a:ext>
            </a:extLst>
          </p:cNvPr>
          <p:cNvSpPr/>
          <p:nvPr/>
        </p:nvSpPr>
        <p:spPr>
          <a:xfrm>
            <a:off x="7686708" y="2632760"/>
            <a:ext cx="2441617" cy="2390669"/>
          </a:xfrm>
          <a:prstGeom prst="rect">
            <a:avLst/>
          </a:prstGeom>
          <a:solidFill>
            <a:schemeClr val="accent2">
              <a:alpha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4" name="Rectangle 3">
            <a:extLst>
              <a:ext uri="{FF2B5EF4-FFF2-40B4-BE49-F238E27FC236}">
                <a16:creationId xmlns:a16="http://schemas.microsoft.com/office/drawing/2014/main" id="{6D3A7626-1156-EA0D-9403-3A1CC1757616}"/>
              </a:ext>
              <a:ext uri="{C183D7F6-B498-43B3-948B-1728B52AA6E4}">
                <adec:decorative xmlns:adec="http://schemas.microsoft.com/office/drawing/2017/decorative" val="1"/>
              </a:ext>
            </a:extLst>
          </p:cNvPr>
          <p:cNvSpPr/>
          <p:nvPr/>
        </p:nvSpPr>
        <p:spPr>
          <a:xfrm>
            <a:off x="4754091" y="2640691"/>
            <a:ext cx="2441617" cy="2390669"/>
          </a:xfrm>
          <a:prstGeom prst="rect">
            <a:avLst/>
          </a:prstGeom>
          <a:solidFill>
            <a:schemeClr val="accent2">
              <a:alpha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6" name="Rectangle 5">
            <a:extLst>
              <a:ext uri="{FF2B5EF4-FFF2-40B4-BE49-F238E27FC236}">
                <a16:creationId xmlns:a16="http://schemas.microsoft.com/office/drawing/2014/main" id="{A5C53C09-BDC3-EF10-8741-2CCC95F90ECF}"/>
              </a:ext>
              <a:ext uri="{C183D7F6-B498-43B3-948B-1728B52AA6E4}">
                <adec:decorative xmlns:adec="http://schemas.microsoft.com/office/drawing/2017/decorative" val="1"/>
              </a:ext>
            </a:extLst>
          </p:cNvPr>
          <p:cNvSpPr/>
          <p:nvPr/>
        </p:nvSpPr>
        <p:spPr>
          <a:xfrm>
            <a:off x="1860021" y="2634799"/>
            <a:ext cx="2441617" cy="2390669"/>
          </a:xfrm>
          <a:prstGeom prst="rect">
            <a:avLst/>
          </a:prstGeom>
          <a:solidFill>
            <a:schemeClr val="accent2">
              <a:alpha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pic>
        <p:nvPicPr>
          <p:cNvPr id="25" name="Picture 24" descr="Image of a phone with a crypto wallet open">
            <a:extLst>
              <a:ext uri="{FF2B5EF4-FFF2-40B4-BE49-F238E27FC236}">
                <a16:creationId xmlns:a16="http://schemas.microsoft.com/office/drawing/2014/main" id="{AED3499F-F47E-7301-B76A-4DE3707E74FE}"/>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2006293" y="1412747"/>
            <a:ext cx="2130465" cy="1449570"/>
          </a:xfrm>
          <a:prstGeom prst="rect">
            <a:avLst/>
          </a:prstGeom>
          <a:ln>
            <a:solidFill>
              <a:schemeClr val="tx1"/>
            </a:solidFill>
          </a:ln>
          <a:scene3d>
            <a:camera prst="orthographicFront"/>
            <a:lightRig rig="threePt" dir="t"/>
          </a:scene3d>
          <a:sp3d>
            <a:bevelT/>
          </a:sp3d>
        </p:spPr>
      </p:pic>
      <p:sp>
        <p:nvSpPr>
          <p:cNvPr id="10" name="Google Shape;1069;p32">
            <a:extLst>
              <a:ext uri="{FF2B5EF4-FFF2-40B4-BE49-F238E27FC236}">
                <a16:creationId xmlns:a16="http://schemas.microsoft.com/office/drawing/2014/main" id="{AAA6403D-9A7C-D091-39DB-E2B2E914BF89}"/>
              </a:ext>
            </a:extLst>
          </p:cNvPr>
          <p:cNvSpPr txBox="1"/>
          <p:nvPr/>
        </p:nvSpPr>
        <p:spPr>
          <a:xfrm>
            <a:off x="1860021" y="3017518"/>
            <a:ext cx="2431538" cy="1361147"/>
          </a:xfrm>
          <a:prstGeom prst="rect">
            <a:avLst/>
          </a:prstGeom>
          <a:noFill/>
          <a:ln>
            <a:noFill/>
          </a:ln>
        </p:spPr>
        <p:txBody>
          <a:bodyPr spcFirstLastPara="1" wrap="square" lIns="91425" tIns="91425" rIns="91425" bIns="91425" anchor="t" anchorCtr="0">
            <a:noAutofit/>
          </a:bodyPr>
          <a:lstStyle/>
          <a:p>
            <a:pPr algn="ctr"/>
            <a:r>
              <a:rPr lang="en-US" sz="2000" b="1" dirty="0"/>
              <a:t>Crypto Wallet</a:t>
            </a:r>
            <a:endParaRPr lang="en-US" sz="1400" b="1" dirty="0">
              <a:solidFill>
                <a:schemeClr val="tx1"/>
              </a:solidFill>
            </a:endParaRPr>
          </a:p>
          <a:p>
            <a:pPr marL="0" lvl="0" indent="0" algn="ctr" rtl="0">
              <a:spcBef>
                <a:spcPts val="0"/>
              </a:spcBef>
              <a:spcAft>
                <a:spcPts val="0"/>
              </a:spcAft>
              <a:buNone/>
            </a:pPr>
            <a:endParaRPr lang="en-US" sz="1400" dirty="0">
              <a:solidFill>
                <a:srgbClr val="000000"/>
              </a:solidFill>
              <a:latin typeface="+mj-lt"/>
              <a:ea typeface="Roboto"/>
              <a:cs typeface="Roboto"/>
              <a:sym typeface="Roboto"/>
            </a:endParaRPr>
          </a:p>
          <a:p>
            <a:pPr marL="0" lvl="0" indent="0" algn="ctr" rtl="0">
              <a:spcBef>
                <a:spcPts val="0"/>
              </a:spcBef>
              <a:spcAft>
                <a:spcPts val="0"/>
              </a:spcAft>
              <a:buNone/>
            </a:pPr>
            <a:r>
              <a:rPr lang="en-US" sz="1400" dirty="0">
                <a:solidFill>
                  <a:srgbClr val="000000"/>
                </a:solidFill>
                <a:latin typeface="+mj-lt"/>
                <a:ea typeface="Roboto"/>
                <a:cs typeface="Roboto"/>
                <a:sym typeface="Roboto"/>
              </a:rPr>
              <a:t>Stores a digital asset owner’s private key – needed to use or spend the digital asset.</a:t>
            </a:r>
          </a:p>
        </p:txBody>
      </p:sp>
      <p:pic>
        <p:nvPicPr>
          <p:cNvPr id="9" name="Picture 8" descr="Image of common cryptocurrencies going up or down">
            <a:extLst>
              <a:ext uri="{FF2B5EF4-FFF2-40B4-BE49-F238E27FC236}">
                <a16:creationId xmlns:a16="http://schemas.microsoft.com/office/drawing/2014/main" id="{18CBDF14-D7D8-7DF1-A20D-D607AA1898F6}"/>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4913930" y="1412746"/>
            <a:ext cx="2121937" cy="1455597"/>
          </a:xfrm>
          <a:prstGeom prst="rect">
            <a:avLst/>
          </a:prstGeom>
          <a:ln>
            <a:solidFill>
              <a:schemeClr val="tx1"/>
            </a:solidFill>
          </a:ln>
          <a:scene3d>
            <a:camera prst="orthographicFront"/>
            <a:lightRig rig="threePt" dir="t"/>
          </a:scene3d>
          <a:sp3d>
            <a:bevelT/>
          </a:sp3d>
        </p:spPr>
      </p:pic>
      <p:sp>
        <p:nvSpPr>
          <p:cNvPr id="11" name="Google Shape;1079;p32">
            <a:extLst>
              <a:ext uri="{FF2B5EF4-FFF2-40B4-BE49-F238E27FC236}">
                <a16:creationId xmlns:a16="http://schemas.microsoft.com/office/drawing/2014/main" id="{F0B47914-8FAC-F003-DCCA-B3EC9A2E3CF8}"/>
              </a:ext>
            </a:extLst>
          </p:cNvPr>
          <p:cNvSpPr txBox="1"/>
          <p:nvPr/>
        </p:nvSpPr>
        <p:spPr>
          <a:xfrm>
            <a:off x="4771077" y="3017517"/>
            <a:ext cx="2451698" cy="18927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t>Native Coin </a:t>
            </a:r>
          </a:p>
          <a:p>
            <a:pPr marL="0" lvl="0" indent="0" algn="ctr" rtl="0">
              <a:spcBef>
                <a:spcPts val="0"/>
              </a:spcBef>
              <a:spcAft>
                <a:spcPts val="0"/>
              </a:spcAft>
              <a:buNone/>
            </a:pPr>
            <a:endParaRPr lang="en-US" sz="1400" b="1" dirty="0">
              <a:solidFill>
                <a:schemeClr val="tx1"/>
              </a:solidFill>
              <a:latin typeface="+mj-lt"/>
              <a:ea typeface="Roboto"/>
              <a:cs typeface="Roboto"/>
              <a:sym typeface="Roboto"/>
            </a:endParaRPr>
          </a:p>
          <a:p>
            <a:pPr marL="0" lvl="0" indent="0" algn="ctr" rtl="0">
              <a:spcBef>
                <a:spcPts val="0"/>
              </a:spcBef>
              <a:spcAft>
                <a:spcPts val="0"/>
              </a:spcAft>
              <a:buNone/>
            </a:pPr>
            <a:r>
              <a:rPr lang="en-US" sz="1400" dirty="0">
                <a:solidFill>
                  <a:srgbClr val="000000"/>
                </a:solidFill>
                <a:latin typeface="+mj-lt"/>
                <a:ea typeface="Roboto"/>
                <a:cs typeface="Roboto"/>
                <a:sym typeface="Roboto"/>
              </a:rPr>
              <a:t>A digital currency that exists on its own blockchain and represents a digital currency. </a:t>
            </a:r>
          </a:p>
        </p:txBody>
      </p:sp>
      <p:pic>
        <p:nvPicPr>
          <p:cNvPr id="21" name="Picture 20">
            <a:extLst>
              <a:ext uri="{FF2B5EF4-FFF2-40B4-BE49-F238E27FC236}">
                <a16:creationId xmlns:a16="http://schemas.microsoft.com/office/drawing/2014/main" id="{7E5F1F18-6DC5-C2E0-AD4F-81BED8FBE857}"/>
              </a:ext>
            </a:extLst>
          </p:cNvPr>
          <p:cNvPicPr>
            <a:picLocks noChangeAspect="1"/>
          </p:cNvPicPr>
          <p:nvPr/>
        </p:nvPicPr>
        <p:blipFill>
          <a:blip r:embed="rId8" cstate="email">
            <a:extLst>
              <a:ext uri="{28A0092B-C50C-407E-A947-70E740481C1C}">
                <a14:useLocalDpi xmlns:a14="http://schemas.microsoft.com/office/drawing/2010/main"/>
              </a:ext>
              <a:ext uri="{837473B0-CC2E-450A-ABE3-18F120FF3D39}">
                <a1611:picAttrSrcUrl xmlns:a1611="http://schemas.microsoft.com/office/drawing/2016/11/main" r:id="rId9"/>
              </a:ext>
            </a:extLst>
          </a:blip>
          <a:srcRect/>
          <a:stretch/>
        </p:blipFill>
        <p:spPr>
          <a:xfrm>
            <a:off x="7857093" y="1418773"/>
            <a:ext cx="2121937" cy="1449570"/>
          </a:xfrm>
          <a:prstGeom prst="rect">
            <a:avLst/>
          </a:prstGeom>
          <a:ln>
            <a:solidFill>
              <a:schemeClr val="tx1"/>
            </a:solidFill>
          </a:ln>
          <a:scene3d>
            <a:camera prst="orthographicFront"/>
            <a:lightRig rig="threePt" dir="t"/>
          </a:scene3d>
          <a:sp3d>
            <a:bevelT/>
          </a:sp3d>
        </p:spPr>
      </p:pic>
      <p:sp>
        <p:nvSpPr>
          <p:cNvPr id="12" name="Google Shape;1084;p32">
            <a:extLst>
              <a:ext uri="{FF2B5EF4-FFF2-40B4-BE49-F238E27FC236}">
                <a16:creationId xmlns:a16="http://schemas.microsoft.com/office/drawing/2014/main" id="{AEDF9AAF-573F-A8E6-8A30-2A2CC1BE95E7}"/>
              </a:ext>
            </a:extLst>
          </p:cNvPr>
          <p:cNvSpPr txBox="1"/>
          <p:nvPr/>
        </p:nvSpPr>
        <p:spPr>
          <a:xfrm>
            <a:off x="7703851" y="3016372"/>
            <a:ext cx="2407330" cy="1893933"/>
          </a:xfrm>
          <a:prstGeom prst="rect">
            <a:avLst/>
          </a:prstGeom>
          <a:noFill/>
          <a:ln>
            <a:noFill/>
          </a:ln>
        </p:spPr>
        <p:txBody>
          <a:bodyPr spcFirstLastPara="1" wrap="square" lIns="91425" tIns="91425" rIns="91425" bIns="91425" anchor="t" anchorCtr="0">
            <a:noAutofit/>
          </a:bodyPr>
          <a:lstStyle/>
          <a:p>
            <a:pPr algn="ctr"/>
            <a:r>
              <a:rPr lang="en-US" sz="2000" b="1" dirty="0">
                <a:solidFill>
                  <a:schemeClr val="tx1"/>
                </a:solidFill>
              </a:rPr>
              <a:t>Crypto Token</a:t>
            </a:r>
          </a:p>
          <a:p>
            <a:pPr marL="0" lvl="0" indent="0" algn="ctr" rtl="0">
              <a:spcBef>
                <a:spcPts val="0"/>
              </a:spcBef>
              <a:spcAft>
                <a:spcPts val="0"/>
              </a:spcAft>
              <a:buNone/>
            </a:pPr>
            <a:endParaRPr lang="en-US" sz="1400" dirty="0">
              <a:solidFill>
                <a:srgbClr val="000000"/>
              </a:solidFill>
              <a:latin typeface="+mj-lt"/>
              <a:ea typeface="Roboto"/>
              <a:cs typeface="Roboto"/>
              <a:sym typeface="Roboto"/>
            </a:endParaRPr>
          </a:p>
          <a:p>
            <a:pPr marL="0" lvl="0" indent="0" algn="ctr" rtl="0">
              <a:spcBef>
                <a:spcPts val="0"/>
              </a:spcBef>
              <a:spcAft>
                <a:spcPts val="0"/>
              </a:spcAft>
              <a:buNone/>
            </a:pPr>
            <a:r>
              <a:rPr lang="en-US" sz="1400" dirty="0">
                <a:solidFill>
                  <a:srgbClr val="000000"/>
                </a:solidFill>
                <a:latin typeface="+mj-lt"/>
                <a:ea typeface="Roboto"/>
                <a:cs typeface="Roboto"/>
                <a:sym typeface="Roboto"/>
              </a:rPr>
              <a:t>A digital representation of an asset which can, but doesn’t have to be, a digital currency. (e.g., NFTs) </a:t>
            </a:r>
            <a:endParaRPr sz="1400" dirty="0">
              <a:solidFill>
                <a:srgbClr val="000000"/>
              </a:solidFill>
              <a:latin typeface="+mj-lt"/>
              <a:ea typeface="Roboto"/>
              <a:cs typeface="Roboto"/>
              <a:sym typeface="Roboto"/>
            </a:endParaRPr>
          </a:p>
        </p:txBody>
      </p:sp>
      <p:sp>
        <p:nvSpPr>
          <p:cNvPr id="20" name="TextBox 19">
            <a:extLst>
              <a:ext uri="{FF2B5EF4-FFF2-40B4-BE49-F238E27FC236}">
                <a16:creationId xmlns:a16="http://schemas.microsoft.com/office/drawing/2014/main" id="{04571F58-8829-7D08-1D57-4427D1524F50}"/>
              </a:ext>
              <a:ext uri="{C183D7F6-B498-43B3-948B-1728B52AA6E4}">
                <adec:decorative xmlns:adec="http://schemas.microsoft.com/office/drawing/2017/decorative" val="1"/>
              </a:ext>
            </a:extLst>
          </p:cNvPr>
          <p:cNvSpPr txBox="1"/>
          <p:nvPr/>
        </p:nvSpPr>
        <p:spPr>
          <a:xfrm rot="19549948">
            <a:off x="2193474" y="1801090"/>
            <a:ext cx="1127216" cy="276999"/>
          </a:xfrm>
          <a:prstGeom prst="rect">
            <a:avLst/>
          </a:prstGeom>
          <a:gradFill flip="none" rotWithShape="1">
            <a:gsLst>
              <a:gs pos="0">
                <a:srgbClr val="5F7ACC"/>
              </a:gs>
              <a:gs pos="100000">
                <a:srgbClr val="4C7AD4"/>
              </a:gs>
            </a:gsLst>
            <a:lin ang="0" scaled="1"/>
            <a:tileRect/>
          </a:gradFill>
        </p:spPr>
        <p:txBody>
          <a:bodyPr wrap="square" rtlCol="0" anchor="b">
            <a:spAutoFit/>
          </a:bodyPr>
          <a:lstStyle/>
          <a:p>
            <a:pPr algn="l"/>
            <a:r>
              <a:rPr lang="en-US" sz="1200" dirty="0">
                <a:solidFill>
                  <a:schemeClr val="bg1"/>
                </a:solidFill>
                <a:latin typeface="Congenial" panose="020B0604020202020204" pitchFamily="2" charset="0"/>
              </a:rPr>
              <a:t>crypto wallet</a:t>
            </a:r>
          </a:p>
        </p:txBody>
      </p:sp>
    </p:spTree>
    <p:custDataLst>
      <p:tags r:id="rId1"/>
    </p:custDataLst>
    <p:extLst>
      <p:ext uri="{BB962C8B-B14F-4D97-AF65-F5344CB8AC3E}">
        <p14:creationId xmlns:p14="http://schemas.microsoft.com/office/powerpoint/2010/main" val="3977162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986BDC38-8F8A-2948-AC8D-4719597C7D4F}"/>
              </a:ext>
            </a:extLst>
          </p:cNvPr>
          <p:cNvSpPr>
            <a:spLocks noGrp="1"/>
          </p:cNvSpPr>
          <p:nvPr>
            <p:ph type="ctrTitle"/>
          </p:nvPr>
        </p:nvSpPr>
        <p:spPr>
          <a:xfrm>
            <a:off x="1371600" y="2088034"/>
            <a:ext cx="9912096" cy="1421928"/>
          </a:xfrm>
        </p:spPr>
        <p:txBody>
          <a:bodyPr/>
          <a:lstStyle/>
          <a:p>
            <a:r>
              <a:rPr lang="en-US" dirty="0">
                <a:solidFill>
                  <a:srgbClr val="182C42"/>
                </a:solidFill>
              </a:rPr>
              <a:t>Investing in Digital Assets and the Associated Risks</a:t>
            </a:r>
            <a:endParaRPr lang="en-US" sz="4800" dirty="0">
              <a:solidFill>
                <a:srgbClr val="182C42"/>
              </a:solidFill>
            </a:endParaRPr>
          </a:p>
        </p:txBody>
      </p:sp>
    </p:spTree>
    <p:custDataLst>
      <p:tags r:id="rId1"/>
    </p:custDataLst>
    <p:extLst>
      <p:ext uri="{BB962C8B-B14F-4D97-AF65-F5344CB8AC3E}">
        <p14:creationId xmlns:p14="http://schemas.microsoft.com/office/powerpoint/2010/main" val="2786836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a:xfrm>
            <a:off x="1371599" y="99588"/>
            <a:ext cx="10627895" cy="936332"/>
          </a:xfrm>
        </p:spPr>
        <p:txBody>
          <a:bodyPr/>
          <a:lstStyle/>
          <a:p>
            <a:r>
              <a:rPr lang="en-US" dirty="0"/>
              <a:t>The Investment Spectrum</a:t>
            </a:r>
          </a:p>
        </p:txBody>
      </p:sp>
      <p:sp>
        <p:nvSpPr>
          <p:cNvPr id="10" name="Arrow: Up-Down 9">
            <a:extLst>
              <a:ext uri="{FF2B5EF4-FFF2-40B4-BE49-F238E27FC236}">
                <a16:creationId xmlns:a16="http://schemas.microsoft.com/office/drawing/2014/main" id="{D820AEFD-8F82-F630-7152-17838A00C209}"/>
              </a:ext>
              <a:ext uri="{C183D7F6-B498-43B3-948B-1728B52AA6E4}">
                <adec:decorative xmlns:adec="http://schemas.microsoft.com/office/drawing/2017/decorative" val="1"/>
              </a:ext>
            </a:extLst>
          </p:cNvPr>
          <p:cNvSpPr/>
          <p:nvPr/>
        </p:nvSpPr>
        <p:spPr>
          <a:xfrm rot="5400000">
            <a:off x="5380597" y="-2259159"/>
            <a:ext cx="1430808" cy="8686799"/>
          </a:xfrm>
          <a:prstGeom prst="upDownArrow">
            <a:avLst>
              <a:gd name="adj1" fmla="val 46368"/>
              <a:gd name="adj2" fmla="val 61288"/>
            </a:avLst>
          </a:prstGeom>
          <a:solidFill>
            <a:srgbClr val="FDB91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A2637782-C928-6082-2C1C-B65C716C86D3}"/>
              </a:ext>
              <a:ext uri="{C183D7F6-B498-43B3-948B-1728B52AA6E4}">
                <adec:decorative xmlns:adec="http://schemas.microsoft.com/office/drawing/2017/decorative" val="1"/>
              </a:ext>
            </a:extLst>
          </p:cNvPr>
          <p:cNvSpPr/>
          <p:nvPr/>
        </p:nvSpPr>
        <p:spPr>
          <a:xfrm>
            <a:off x="2786324" y="1459651"/>
            <a:ext cx="1284515" cy="1284515"/>
          </a:xfrm>
          <a:prstGeom prst="ellipse">
            <a:avLst/>
          </a:prstGeom>
          <a:solidFill>
            <a:srgbClr val="0F3655"/>
          </a:solidFill>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229745C-96B3-C343-23CF-8B936518CA53}"/>
              </a:ext>
              <a:ext uri="{C183D7F6-B498-43B3-948B-1728B52AA6E4}">
                <adec:decorative xmlns:adec="http://schemas.microsoft.com/office/drawing/2017/decorative" val="1"/>
              </a:ext>
            </a:extLst>
          </p:cNvPr>
          <p:cNvSpPr/>
          <p:nvPr/>
        </p:nvSpPr>
        <p:spPr>
          <a:xfrm>
            <a:off x="8121161" y="1411003"/>
            <a:ext cx="1284515" cy="1284515"/>
          </a:xfrm>
          <a:prstGeom prst="ellipse">
            <a:avLst/>
          </a:prstGeom>
          <a:solidFill>
            <a:srgbClr val="0F3655"/>
          </a:solidFill>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4B6FBF79-5E93-9B72-9AF2-F12EF2CA758E}"/>
              </a:ext>
              <a:ext uri="{C183D7F6-B498-43B3-948B-1728B52AA6E4}">
                <adec:decorative xmlns:adec="http://schemas.microsoft.com/office/drawing/2017/decorative" val="1"/>
              </a:ext>
            </a:extLst>
          </p:cNvPr>
          <p:cNvSpPr/>
          <p:nvPr/>
        </p:nvSpPr>
        <p:spPr>
          <a:xfrm>
            <a:off x="6342882" y="1459651"/>
            <a:ext cx="1284515" cy="1284515"/>
          </a:xfrm>
          <a:prstGeom prst="ellipse">
            <a:avLst/>
          </a:prstGeom>
          <a:solidFill>
            <a:srgbClr val="0F3655"/>
          </a:solidFill>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A6E9BD79-2F11-256C-9519-EA5391A24242}"/>
              </a:ext>
              <a:ext uri="{C183D7F6-B498-43B3-948B-1728B52AA6E4}">
                <adec:decorative xmlns:adec="http://schemas.microsoft.com/office/drawing/2017/decorative" val="1"/>
              </a:ext>
            </a:extLst>
          </p:cNvPr>
          <p:cNvSpPr/>
          <p:nvPr/>
        </p:nvSpPr>
        <p:spPr>
          <a:xfrm>
            <a:off x="4564603" y="1459650"/>
            <a:ext cx="1284515" cy="1284515"/>
          </a:xfrm>
          <a:prstGeom prst="ellipse">
            <a:avLst/>
          </a:prstGeom>
          <a:solidFill>
            <a:srgbClr val="0F3655"/>
          </a:solidFill>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7094D77-043A-ECD2-1163-03E3EA86FD8C}"/>
              </a:ext>
            </a:extLst>
          </p:cNvPr>
          <p:cNvSpPr txBox="1"/>
          <p:nvPr/>
        </p:nvSpPr>
        <p:spPr>
          <a:xfrm>
            <a:off x="121920" y="1609464"/>
            <a:ext cx="1983498" cy="984885"/>
          </a:xfrm>
          <a:prstGeom prst="rect">
            <a:avLst/>
          </a:prstGeom>
        </p:spPr>
        <p:txBody>
          <a:bodyPr wrap="square" rtlCol="0" anchor="b">
            <a:spAutoFit/>
          </a:bodyPr>
          <a:lstStyle/>
          <a:p>
            <a:pPr algn="l"/>
            <a:r>
              <a:rPr lang="en-US" sz="1600" b="1" u="sng" dirty="0"/>
              <a:t>Characteristics</a:t>
            </a:r>
            <a:endParaRPr lang="en-US" sz="1400" b="1" u="sng" dirty="0"/>
          </a:p>
          <a:p>
            <a:pPr marL="171450" indent="-171450" algn="l">
              <a:buFont typeface="Arial" panose="020B0604020202020204" pitchFamily="34" charset="0"/>
              <a:buChar char="•"/>
            </a:pPr>
            <a:r>
              <a:rPr lang="en-US" sz="1400" dirty="0"/>
              <a:t>Lower risk</a:t>
            </a:r>
          </a:p>
          <a:p>
            <a:pPr marL="171450" indent="-171450" algn="l">
              <a:buFont typeface="Arial" panose="020B0604020202020204" pitchFamily="34" charset="0"/>
              <a:buChar char="•"/>
            </a:pPr>
            <a:r>
              <a:rPr lang="en-US" sz="1400" dirty="0"/>
              <a:t>Lower return</a:t>
            </a:r>
          </a:p>
          <a:p>
            <a:pPr marL="171450" indent="-171450" algn="l">
              <a:buFont typeface="Arial" panose="020B0604020202020204" pitchFamily="34" charset="0"/>
              <a:buChar char="•"/>
            </a:pPr>
            <a:endParaRPr lang="en-US" sz="1400" dirty="0"/>
          </a:p>
        </p:txBody>
      </p:sp>
      <p:sp>
        <p:nvSpPr>
          <p:cNvPr id="16" name="TextBox 15">
            <a:extLst>
              <a:ext uri="{FF2B5EF4-FFF2-40B4-BE49-F238E27FC236}">
                <a16:creationId xmlns:a16="http://schemas.microsoft.com/office/drawing/2014/main" id="{B1F58651-2493-8D71-18E7-818A2C73D5DD}"/>
              </a:ext>
            </a:extLst>
          </p:cNvPr>
          <p:cNvSpPr txBox="1"/>
          <p:nvPr/>
        </p:nvSpPr>
        <p:spPr>
          <a:xfrm>
            <a:off x="2369207" y="2835547"/>
            <a:ext cx="2109313" cy="1990288"/>
          </a:xfrm>
          <a:prstGeom prst="rect">
            <a:avLst/>
          </a:prstGeom>
        </p:spPr>
        <p:txBody>
          <a:bodyPr wrap="square" rtlCol="0" anchor="b">
            <a:spAutoFit/>
          </a:bodyPr>
          <a:lstStyle/>
          <a:p>
            <a:pPr algn="ctr">
              <a:spcAft>
                <a:spcPts val="800"/>
              </a:spcAft>
            </a:pPr>
            <a:r>
              <a:rPr lang="en-US" b="1" dirty="0"/>
              <a:t>CASH</a:t>
            </a:r>
            <a:endParaRPr lang="en-US" sz="1400" b="1" dirty="0"/>
          </a:p>
          <a:p>
            <a:pPr algn="ctr">
              <a:spcAft>
                <a:spcPts val="800"/>
              </a:spcAft>
            </a:pPr>
            <a:r>
              <a:rPr lang="en-US" sz="1600" i="1" dirty="0"/>
              <a:t>Safety</a:t>
            </a:r>
          </a:p>
          <a:p>
            <a:pPr algn="ctr">
              <a:spcAft>
                <a:spcPts val="800"/>
              </a:spcAft>
            </a:pPr>
            <a:r>
              <a:rPr lang="en-US" sz="1400" b="1" u="sng" dirty="0"/>
              <a:t>Examples:</a:t>
            </a:r>
          </a:p>
          <a:p>
            <a:pPr algn="ctr">
              <a:spcAft>
                <a:spcPts val="800"/>
              </a:spcAft>
            </a:pPr>
            <a:r>
              <a:rPr lang="en-US" sz="1400" dirty="0"/>
              <a:t>Savings Accounts</a:t>
            </a:r>
          </a:p>
          <a:p>
            <a:pPr algn="ctr">
              <a:spcAft>
                <a:spcPts val="800"/>
              </a:spcAft>
            </a:pPr>
            <a:r>
              <a:rPr lang="en-US" sz="1400" dirty="0"/>
              <a:t>Money Market Accounts</a:t>
            </a:r>
          </a:p>
          <a:p>
            <a:pPr algn="ctr">
              <a:spcAft>
                <a:spcPts val="800"/>
              </a:spcAft>
            </a:pPr>
            <a:r>
              <a:rPr lang="en-US" sz="1400" dirty="0"/>
              <a:t>Certificates of Deposit</a:t>
            </a:r>
          </a:p>
        </p:txBody>
      </p:sp>
      <p:sp>
        <p:nvSpPr>
          <p:cNvPr id="17" name="TextBox 16">
            <a:extLst>
              <a:ext uri="{FF2B5EF4-FFF2-40B4-BE49-F238E27FC236}">
                <a16:creationId xmlns:a16="http://schemas.microsoft.com/office/drawing/2014/main" id="{30A3CBEB-EA0F-6E8B-1AAB-6EEF77B9AB3A}"/>
              </a:ext>
            </a:extLst>
          </p:cNvPr>
          <p:cNvSpPr txBox="1"/>
          <p:nvPr/>
        </p:nvSpPr>
        <p:spPr>
          <a:xfrm>
            <a:off x="3944117" y="2832365"/>
            <a:ext cx="2525485" cy="2308324"/>
          </a:xfrm>
          <a:prstGeom prst="rect">
            <a:avLst/>
          </a:prstGeom>
        </p:spPr>
        <p:txBody>
          <a:bodyPr wrap="square" rtlCol="0" anchor="b">
            <a:spAutoFit/>
          </a:bodyPr>
          <a:lstStyle/>
          <a:p>
            <a:pPr algn="ctr">
              <a:spcAft>
                <a:spcPts val="800"/>
              </a:spcAft>
            </a:pPr>
            <a:r>
              <a:rPr lang="en-US" b="1" dirty="0"/>
              <a:t>BONDS</a:t>
            </a:r>
            <a:endParaRPr lang="en-US" sz="1400" b="1" dirty="0"/>
          </a:p>
          <a:p>
            <a:pPr algn="ctr">
              <a:spcAft>
                <a:spcPts val="800"/>
              </a:spcAft>
            </a:pPr>
            <a:r>
              <a:rPr lang="en-US" sz="1600" i="1" dirty="0"/>
              <a:t>Lending</a:t>
            </a:r>
          </a:p>
          <a:p>
            <a:pPr algn="ctr">
              <a:spcAft>
                <a:spcPts val="800"/>
              </a:spcAft>
            </a:pPr>
            <a:r>
              <a:rPr lang="en-US" sz="1400" b="1" u="sng" dirty="0"/>
              <a:t>Examples:</a:t>
            </a:r>
          </a:p>
          <a:p>
            <a:pPr algn="ctr">
              <a:spcAft>
                <a:spcPts val="800"/>
              </a:spcAft>
            </a:pPr>
            <a:r>
              <a:rPr lang="en-US" sz="1400" dirty="0"/>
              <a:t>U.S. Government</a:t>
            </a:r>
          </a:p>
          <a:p>
            <a:pPr algn="ctr">
              <a:spcAft>
                <a:spcPts val="800"/>
              </a:spcAft>
            </a:pPr>
            <a:r>
              <a:rPr lang="en-US" sz="1400" dirty="0"/>
              <a:t>Municipal</a:t>
            </a:r>
          </a:p>
          <a:p>
            <a:pPr algn="ctr">
              <a:spcAft>
                <a:spcPts val="800"/>
              </a:spcAft>
            </a:pPr>
            <a:r>
              <a:rPr lang="en-US" sz="1400" dirty="0"/>
              <a:t>Corporate</a:t>
            </a:r>
          </a:p>
          <a:p>
            <a:pPr algn="ctr">
              <a:spcAft>
                <a:spcPts val="800"/>
              </a:spcAft>
            </a:pPr>
            <a:r>
              <a:rPr lang="en-US" sz="1400" dirty="0"/>
              <a:t>Foreign Gov’t/Corp.</a:t>
            </a:r>
          </a:p>
        </p:txBody>
      </p:sp>
      <p:sp>
        <p:nvSpPr>
          <p:cNvPr id="18" name="TextBox 17">
            <a:extLst>
              <a:ext uri="{FF2B5EF4-FFF2-40B4-BE49-F238E27FC236}">
                <a16:creationId xmlns:a16="http://schemas.microsoft.com/office/drawing/2014/main" id="{EAF398E6-8277-6BD4-7643-39A13F370D2C}"/>
              </a:ext>
            </a:extLst>
          </p:cNvPr>
          <p:cNvSpPr txBox="1"/>
          <p:nvPr/>
        </p:nvSpPr>
        <p:spPr>
          <a:xfrm>
            <a:off x="6123841" y="2825287"/>
            <a:ext cx="1717290" cy="2000548"/>
          </a:xfrm>
          <a:prstGeom prst="rect">
            <a:avLst/>
          </a:prstGeom>
        </p:spPr>
        <p:txBody>
          <a:bodyPr wrap="square" rtlCol="0" anchor="b">
            <a:spAutoFit/>
          </a:bodyPr>
          <a:lstStyle/>
          <a:p>
            <a:pPr algn="ctr">
              <a:spcAft>
                <a:spcPts val="800"/>
              </a:spcAft>
            </a:pPr>
            <a:r>
              <a:rPr lang="en-US" b="1" dirty="0"/>
              <a:t>EQUITIES</a:t>
            </a:r>
            <a:endParaRPr lang="en-US" sz="1400" b="1" dirty="0"/>
          </a:p>
          <a:p>
            <a:pPr algn="ctr">
              <a:spcAft>
                <a:spcPts val="800"/>
              </a:spcAft>
            </a:pPr>
            <a:r>
              <a:rPr lang="en-US" sz="1600" i="1" dirty="0"/>
              <a:t>Ownership</a:t>
            </a:r>
          </a:p>
          <a:p>
            <a:pPr algn="ctr">
              <a:spcAft>
                <a:spcPts val="800"/>
              </a:spcAft>
            </a:pPr>
            <a:r>
              <a:rPr lang="en-US" sz="1400" b="1" u="sng" dirty="0"/>
              <a:t>Examples:</a:t>
            </a:r>
          </a:p>
          <a:p>
            <a:pPr algn="ctr">
              <a:spcAft>
                <a:spcPts val="800"/>
              </a:spcAft>
            </a:pPr>
            <a:r>
              <a:rPr lang="en-US" sz="1400" dirty="0"/>
              <a:t>Small, Mid-sized, and Large U.S. and Foreign Company Stocks</a:t>
            </a:r>
          </a:p>
        </p:txBody>
      </p:sp>
      <p:sp>
        <p:nvSpPr>
          <p:cNvPr id="19" name="TextBox 18">
            <a:extLst>
              <a:ext uri="{FF2B5EF4-FFF2-40B4-BE49-F238E27FC236}">
                <a16:creationId xmlns:a16="http://schemas.microsoft.com/office/drawing/2014/main" id="{FAE50322-FFB6-C8A5-8470-582AD710D605}"/>
              </a:ext>
            </a:extLst>
          </p:cNvPr>
          <p:cNvSpPr txBox="1"/>
          <p:nvPr/>
        </p:nvSpPr>
        <p:spPr>
          <a:xfrm>
            <a:off x="7627397" y="2832365"/>
            <a:ext cx="2291133" cy="2944396"/>
          </a:xfrm>
          <a:prstGeom prst="rect">
            <a:avLst/>
          </a:prstGeom>
        </p:spPr>
        <p:txBody>
          <a:bodyPr wrap="square" rtlCol="0" anchor="b">
            <a:spAutoFit/>
          </a:bodyPr>
          <a:lstStyle/>
          <a:p>
            <a:pPr algn="ctr">
              <a:spcAft>
                <a:spcPts val="800"/>
              </a:spcAft>
            </a:pPr>
            <a:r>
              <a:rPr lang="en-US" b="1" dirty="0"/>
              <a:t>SPECULATIVE</a:t>
            </a:r>
            <a:endParaRPr lang="en-US" sz="1400" b="1" dirty="0"/>
          </a:p>
          <a:p>
            <a:pPr algn="ctr">
              <a:spcAft>
                <a:spcPts val="800"/>
              </a:spcAft>
            </a:pPr>
            <a:r>
              <a:rPr lang="en-US" sz="1600" i="1" dirty="0"/>
              <a:t>Riskier Ownership</a:t>
            </a:r>
          </a:p>
          <a:p>
            <a:pPr algn="ctr">
              <a:spcAft>
                <a:spcPts val="800"/>
              </a:spcAft>
            </a:pPr>
            <a:r>
              <a:rPr lang="en-US" sz="1400" b="1" u="sng" dirty="0"/>
              <a:t>Examples:</a:t>
            </a:r>
          </a:p>
          <a:p>
            <a:pPr algn="ctr">
              <a:spcAft>
                <a:spcPts val="800"/>
              </a:spcAft>
            </a:pPr>
            <a:r>
              <a:rPr lang="en-US" sz="1400" dirty="0"/>
              <a:t>Startup Companies</a:t>
            </a:r>
          </a:p>
          <a:p>
            <a:pPr algn="ctr">
              <a:spcAft>
                <a:spcPts val="800"/>
              </a:spcAft>
            </a:pPr>
            <a:r>
              <a:rPr lang="en-US" sz="1400" dirty="0"/>
              <a:t>Unregistered Investments</a:t>
            </a:r>
          </a:p>
          <a:p>
            <a:pPr algn="ctr">
              <a:spcAft>
                <a:spcPts val="800"/>
              </a:spcAft>
            </a:pPr>
            <a:r>
              <a:rPr lang="en-US" sz="1400" dirty="0"/>
              <a:t>Unregulated Investments</a:t>
            </a:r>
          </a:p>
          <a:p>
            <a:pPr algn="ctr">
              <a:spcAft>
                <a:spcPts val="800"/>
              </a:spcAft>
            </a:pPr>
            <a:r>
              <a:rPr lang="en-US" sz="1400" dirty="0"/>
              <a:t>Futures and Options</a:t>
            </a:r>
          </a:p>
          <a:p>
            <a:pPr algn="ctr">
              <a:spcAft>
                <a:spcPts val="800"/>
              </a:spcAft>
            </a:pPr>
            <a:r>
              <a:rPr lang="en-US" sz="1400" dirty="0"/>
              <a:t>Digital Assets</a:t>
            </a:r>
          </a:p>
          <a:p>
            <a:pPr algn="ctr">
              <a:spcAft>
                <a:spcPts val="800"/>
              </a:spcAft>
            </a:pPr>
            <a:r>
              <a:rPr lang="en-US" sz="1400" dirty="0"/>
              <a:t>Cryptocurrencies</a:t>
            </a:r>
          </a:p>
        </p:txBody>
      </p:sp>
      <p:sp>
        <p:nvSpPr>
          <p:cNvPr id="20" name="TextBox 19">
            <a:extLst>
              <a:ext uri="{FF2B5EF4-FFF2-40B4-BE49-F238E27FC236}">
                <a16:creationId xmlns:a16="http://schemas.microsoft.com/office/drawing/2014/main" id="{008E854A-2DB4-F528-F35B-E21F0010C0EE}"/>
              </a:ext>
            </a:extLst>
          </p:cNvPr>
          <p:cNvSpPr txBox="1"/>
          <p:nvPr/>
        </p:nvSpPr>
        <p:spPr>
          <a:xfrm>
            <a:off x="10399975" y="1585472"/>
            <a:ext cx="1752601" cy="1200329"/>
          </a:xfrm>
          <a:prstGeom prst="rect">
            <a:avLst/>
          </a:prstGeom>
        </p:spPr>
        <p:txBody>
          <a:bodyPr wrap="square" rtlCol="0" anchor="b">
            <a:spAutoFit/>
          </a:bodyPr>
          <a:lstStyle/>
          <a:p>
            <a:r>
              <a:rPr lang="en-US" sz="1600" b="1" u="sng" dirty="0"/>
              <a:t>Characteristics</a:t>
            </a:r>
            <a:endParaRPr lang="en-US" sz="1400" b="1" u="sng" dirty="0"/>
          </a:p>
          <a:p>
            <a:pPr marL="171450" indent="-171450" algn="l">
              <a:buFont typeface="Arial" panose="020B0604020202020204" pitchFamily="34" charset="0"/>
              <a:buChar char="•"/>
            </a:pPr>
            <a:r>
              <a:rPr lang="en-US" sz="1400" dirty="0"/>
              <a:t>Higher risk</a:t>
            </a:r>
          </a:p>
          <a:p>
            <a:pPr marL="171450" indent="-171450" algn="l">
              <a:buFont typeface="Arial" panose="020B0604020202020204" pitchFamily="34" charset="0"/>
              <a:buChar char="•"/>
            </a:pPr>
            <a:r>
              <a:rPr lang="en-US" sz="1400" dirty="0"/>
              <a:t>Potentially higher return</a:t>
            </a:r>
          </a:p>
          <a:p>
            <a:pPr marL="171450" indent="-171450" algn="l">
              <a:buFont typeface="Arial" panose="020B0604020202020204" pitchFamily="34" charset="0"/>
              <a:buChar char="•"/>
            </a:pPr>
            <a:endParaRPr lang="en-US" sz="1400" dirty="0"/>
          </a:p>
        </p:txBody>
      </p:sp>
      <p:sp>
        <p:nvSpPr>
          <p:cNvPr id="22" name="TextBox 21">
            <a:extLst>
              <a:ext uri="{FF2B5EF4-FFF2-40B4-BE49-F238E27FC236}">
                <a16:creationId xmlns:a16="http://schemas.microsoft.com/office/drawing/2014/main" id="{A1255E83-F43D-D9CA-6617-547C8D61344A}"/>
              </a:ext>
            </a:extLst>
          </p:cNvPr>
          <p:cNvSpPr txBox="1"/>
          <p:nvPr/>
        </p:nvSpPr>
        <p:spPr>
          <a:xfrm>
            <a:off x="77057" y="4576432"/>
            <a:ext cx="1882726" cy="1200329"/>
          </a:xfrm>
          <a:prstGeom prst="rect">
            <a:avLst/>
          </a:prstGeom>
        </p:spPr>
        <p:txBody>
          <a:bodyPr wrap="square" rtlCol="0" anchor="b">
            <a:spAutoFit/>
          </a:bodyPr>
          <a:lstStyle/>
          <a:p>
            <a:pPr algn="ctr"/>
            <a:r>
              <a:rPr lang="en-US" sz="1200" b="1" i="1" dirty="0"/>
              <a:t>Note: </a:t>
            </a:r>
            <a:r>
              <a:rPr lang="en-US" sz="1200" i="1" dirty="0"/>
              <a:t>This is simply an illustration of the general relationship between various asset classes. Some investments will not align with model. </a:t>
            </a:r>
          </a:p>
        </p:txBody>
      </p:sp>
      <p:pic>
        <p:nvPicPr>
          <p:cNvPr id="24" name="Graphic 23">
            <a:extLst>
              <a:ext uri="{FF2B5EF4-FFF2-40B4-BE49-F238E27FC236}">
                <a16:creationId xmlns:a16="http://schemas.microsoft.com/office/drawing/2014/main" id="{A2584BEC-09C4-C695-9906-63C4E28CF32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66664" y="1585472"/>
            <a:ext cx="914400" cy="914400"/>
          </a:xfrm>
          <a:prstGeom prst="rect">
            <a:avLst/>
          </a:prstGeom>
        </p:spPr>
      </p:pic>
      <p:grpSp>
        <p:nvGrpSpPr>
          <p:cNvPr id="33" name="Group 32">
            <a:extLst>
              <a:ext uri="{FF2B5EF4-FFF2-40B4-BE49-F238E27FC236}">
                <a16:creationId xmlns:a16="http://schemas.microsoft.com/office/drawing/2014/main" id="{9405CC69-5F31-859B-576B-D95D67077325}"/>
              </a:ext>
              <a:ext uri="{C183D7F6-B498-43B3-948B-1728B52AA6E4}">
                <adec:decorative xmlns:adec="http://schemas.microsoft.com/office/drawing/2017/decorative" val="1"/>
              </a:ext>
            </a:extLst>
          </p:cNvPr>
          <p:cNvGrpSpPr/>
          <p:nvPr/>
        </p:nvGrpSpPr>
        <p:grpSpPr>
          <a:xfrm>
            <a:off x="4749659" y="1602961"/>
            <a:ext cx="914400" cy="914400"/>
            <a:chOff x="-1152521" y="2536882"/>
            <a:chExt cx="914400" cy="914400"/>
          </a:xfrm>
        </p:grpSpPr>
        <p:pic>
          <p:nvPicPr>
            <p:cNvPr id="26" name="Graphic 25" descr="Diploma outline">
              <a:extLst>
                <a:ext uri="{FF2B5EF4-FFF2-40B4-BE49-F238E27FC236}">
                  <a16:creationId xmlns:a16="http://schemas.microsoft.com/office/drawing/2014/main" id="{1A6CE03D-ADB4-FDB8-D2AB-F6DE762EAF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2521" y="2536882"/>
              <a:ext cx="914400" cy="914400"/>
            </a:xfrm>
            <a:prstGeom prst="rect">
              <a:avLst/>
            </a:prstGeom>
          </p:spPr>
        </p:pic>
        <p:pic>
          <p:nvPicPr>
            <p:cNvPr id="28" name="Graphic 27" descr="Medal outline">
              <a:extLst>
                <a:ext uri="{FF2B5EF4-FFF2-40B4-BE49-F238E27FC236}">
                  <a16:creationId xmlns:a16="http://schemas.microsoft.com/office/drawing/2014/main" id="{69762BC2-DE3C-0550-7587-FCE6D0CF599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99066" y="2852364"/>
              <a:ext cx="598918" cy="598918"/>
            </a:xfrm>
            <a:prstGeom prst="rect">
              <a:avLst/>
            </a:prstGeom>
          </p:spPr>
        </p:pic>
      </p:grpSp>
      <p:pic>
        <p:nvPicPr>
          <p:cNvPr id="30" name="Graphic 29">
            <a:extLst>
              <a:ext uri="{FF2B5EF4-FFF2-40B4-BE49-F238E27FC236}">
                <a16:creationId xmlns:a16="http://schemas.microsoft.com/office/drawing/2014/main" id="{F3C9EBB3-930A-2A00-5E9F-AA891FF99F54}"/>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25286" y="1596060"/>
            <a:ext cx="914400" cy="914400"/>
          </a:xfrm>
          <a:prstGeom prst="rect">
            <a:avLst/>
          </a:prstGeom>
        </p:spPr>
      </p:pic>
      <p:pic>
        <p:nvPicPr>
          <p:cNvPr id="4" name="Graphic 3">
            <a:extLst>
              <a:ext uri="{FF2B5EF4-FFF2-40B4-BE49-F238E27FC236}">
                <a16:creationId xmlns:a16="http://schemas.microsoft.com/office/drawing/2014/main" id="{0267108D-9817-645F-DA8E-D1A2B9645B22}"/>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08391" y="1563976"/>
            <a:ext cx="914400" cy="914400"/>
          </a:xfrm>
          <a:prstGeom prst="rect">
            <a:avLst/>
          </a:prstGeom>
        </p:spPr>
      </p:pic>
    </p:spTree>
    <p:custDataLst>
      <p:tags r:id="rId1"/>
    </p:custDataLst>
    <p:extLst>
      <p:ext uri="{BB962C8B-B14F-4D97-AF65-F5344CB8AC3E}">
        <p14:creationId xmlns:p14="http://schemas.microsoft.com/office/powerpoint/2010/main" val="2207124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a:xfrm>
            <a:off x="1371599" y="99588"/>
            <a:ext cx="10820401" cy="936332"/>
          </a:xfrm>
        </p:spPr>
        <p:txBody>
          <a:bodyPr/>
          <a:lstStyle/>
          <a:p>
            <a:r>
              <a:rPr lang="en-US" dirty="0"/>
              <a:t>Digital Asset Investing – Market Risks</a:t>
            </a:r>
          </a:p>
        </p:txBody>
      </p:sp>
      <p:sp>
        <p:nvSpPr>
          <p:cNvPr id="92" name="Rectangle: Rounded Corners 91">
            <a:extLst>
              <a:ext uri="{FF2B5EF4-FFF2-40B4-BE49-F238E27FC236}">
                <a16:creationId xmlns:a16="http://schemas.microsoft.com/office/drawing/2014/main" id="{29CF944C-ABEC-44D7-1632-508A2F07B5DC}"/>
              </a:ext>
            </a:extLst>
          </p:cNvPr>
          <p:cNvSpPr/>
          <p:nvPr/>
        </p:nvSpPr>
        <p:spPr>
          <a:xfrm>
            <a:off x="1290229" y="1254614"/>
            <a:ext cx="6980222" cy="601663"/>
          </a:xfrm>
          <a:prstGeom prst="roundRect">
            <a:avLst/>
          </a:prstGeom>
          <a:solidFill>
            <a:srgbClr val="FDB913"/>
          </a:solidFill>
          <a:ln>
            <a:solidFill>
              <a:srgbClr val="FDB91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Market Risks</a:t>
            </a:r>
          </a:p>
        </p:txBody>
      </p:sp>
      <p:pic>
        <p:nvPicPr>
          <p:cNvPr id="5" name="Picture 4" descr="Image of rising an falling investments in front of a stack of coins">
            <a:extLst>
              <a:ext uri="{FF2B5EF4-FFF2-40B4-BE49-F238E27FC236}">
                <a16:creationId xmlns:a16="http://schemas.microsoft.com/office/drawing/2014/main" id="{0F29444F-E514-FEF2-A7B6-A4B248F46833}"/>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95081" y="1247198"/>
            <a:ext cx="2210974" cy="2212848"/>
          </a:xfrm>
          <a:prstGeom prst="ellipse">
            <a:avLst/>
          </a:prstGeom>
          <a:ln>
            <a:solidFill>
              <a:schemeClr val="accent6"/>
            </a:solidFill>
          </a:ln>
          <a:scene3d>
            <a:camera prst="orthographicFront"/>
            <a:lightRig rig="threePt" dir="t"/>
          </a:scene3d>
          <a:sp3d>
            <a:bevelT/>
          </a:sp3d>
        </p:spPr>
      </p:pic>
      <p:sp>
        <p:nvSpPr>
          <p:cNvPr id="9" name="Text Placeholder 3">
            <a:extLst>
              <a:ext uri="{FF2B5EF4-FFF2-40B4-BE49-F238E27FC236}">
                <a16:creationId xmlns:a16="http://schemas.microsoft.com/office/drawing/2014/main" id="{CD3A8192-0854-4AF8-B80A-FA87A7CAFC23}"/>
              </a:ext>
            </a:extLst>
          </p:cNvPr>
          <p:cNvSpPr>
            <a:spLocks noGrp="1"/>
          </p:cNvSpPr>
          <p:nvPr>
            <p:ph type="body" sz="quarter" idx="10"/>
          </p:nvPr>
        </p:nvSpPr>
        <p:spPr>
          <a:xfrm>
            <a:off x="2613774" y="1947238"/>
            <a:ext cx="5307602" cy="3701584"/>
          </a:xfrm>
        </p:spPr>
        <p:txBody>
          <a:bodyPr/>
          <a:lstStyle/>
          <a:p>
            <a:pPr marL="342900" indent="-342900">
              <a:buClr>
                <a:schemeClr val="accent1"/>
              </a:buClr>
              <a:buFont typeface="Wingdings" panose="05000000000000000000" pitchFamily="2" charset="2"/>
              <a:buChar char="§"/>
            </a:pPr>
            <a:r>
              <a:rPr lang="en-US" sz="2000" b="0" dirty="0"/>
              <a:t>New and novel</a:t>
            </a:r>
          </a:p>
          <a:p>
            <a:pPr marL="685800" lvl="1">
              <a:spcAft>
                <a:spcPts val="600"/>
              </a:spcAft>
              <a:buClr>
                <a:schemeClr val="tx1"/>
              </a:buClr>
              <a:buSzPct val="80000"/>
              <a:buFont typeface="Arial" panose="020B0604020202020204" pitchFamily="34" charset="0"/>
              <a:buChar char="□"/>
            </a:pPr>
            <a:r>
              <a:rPr lang="en-US" dirty="0"/>
              <a:t>It is hard to predict market reactions</a:t>
            </a:r>
          </a:p>
          <a:p>
            <a:pPr marL="342900" indent="-342900">
              <a:buClr>
                <a:schemeClr val="accent1"/>
              </a:buClr>
              <a:buFont typeface="Wingdings" panose="05000000000000000000" pitchFamily="2" charset="2"/>
              <a:buChar char="§"/>
            </a:pPr>
            <a:r>
              <a:rPr lang="en-US" sz="2000" dirty="0"/>
              <a:t>High volatility</a:t>
            </a:r>
          </a:p>
          <a:p>
            <a:pPr marL="685800" lvl="1">
              <a:spcAft>
                <a:spcPts val="600"/>
              </a:spcAft>
              <a:buClr>
                <a:schemeClr val="tx1"/>
              </a:buClr>
              <a:buSzPct val="80000"/>
              <a:buFont typeface="Arial" panose="020B0604020202020204" pitchFamily="34" charset="0"/>
              <a:buChar char="□"/>
            </a:pPr>
            <a:r>
              <a:rPr lang="en-US" dirty="0"/>
              <a:t>Market values can rise or fall sharply</a:t>
            </a:r>
          </a:p>
          <a:p>
            <a:pPr marL="342900" indent="-342900">
              <a:buClr>
                <a:schemeClr val="accent1"/>
              </a:buClr>
              <a:buFont typeface="Wingdings" panose="05000000000000000000" pitchFamily="2" charset="2"/>
              <a:buChar char="§"/>
            </a:pPr>
            <a:r>
              <a:rPr lang="en-US" sz="2000" dirty="0"/>
              <a:t>Liquidity risk</a:t>
            </a:r>
          </a:p>
          <a:p>
            <a:pPr marL="685800" lvl="1">
              <a:spcAft>
                <a:spcPts val="600"/>
              </a:spcAft>
              <a:buClr>
                <a:schemeClr val="tx1"/>
              </a:buClr>
              <a:buSzPct val="80000"/>
              <a:buFont typeface="Arial" panose="020B0604020202020204" pitchFamily="34" charset="0"/>
              <a:buChar char="□"/>
            </a:pPr>
            <a:r>
              <a:rPr lang="en-US" dirty="0"/>
              <a:t>Selling assets can be difficult</a:t>
            </a:r>
          </a:p>
        </p:txBody>
      </p:sp>
      <p:grpSp>
        <p:nvGrpSpPr>
          <p:cNvPr id="7" name="Google Shape;602;p36">
            <a:extLst>
              <a:ext uri="{FF2B5EF4-FFF2-40B4-BE49-F238E27FC236}">
                <a16:creationId xmlns:a16="http://schemas.microsoft.com/office/drawing/2014/main" id="{8C7F18FE-2E76-F80A-76B4-507B9CDBD3FD}"/>
              </a:ext>
              <a:ext uri="{C183D7F6-B498-43B3-948B-1728B52AA6E4}">
                <adec:decorative xmlns:adec="http://schemas.microsoft.com/office/drawing/2017/decorative" val="1"/>
              </a:ext>
            </a:extLst>
          </p:cNvPr>
          <p:cNvGrpSpPr/>
          <p:nvPr/>
        </p:nvGrpSpPr>
        <p:grpSpPr>
          <a:xfrm>
            <a:off x="8634583" y="1279404"/>
            <a:ext cx="239663" cy="4336846"/>
            <a:chOff x="705952" y="1036301"/>
            <a:chExt cx="204486" cy="3700301"/>
          </a:xfrm>
        </p:grpSpPr>
        <p:sp>
          <p:nvSpPr>
            <p:cNvPr id="8" name="Google Shape;603;p36">
              <a:extLst>
                <a:ext uri="{FF2B5EF4-FFF2-40B4-BE49-F238E27FC236}">
                  <a16:creationId xmlns:a16="http://schemas.microsoft.com/office/drawing/2014/main" id="{FC1E898E-FC0B-CB59-9A48-9FA80F17C71C}"/>
                </a:ext>
              </a:extLst>
            </p:cNvPr>
            <p:cNvSpPr/>
            <p:nvPr/>
          </p:nvSpPr>
          <p:spPr>
            <a:xfrm>
              <a:off x="751938" y="1935839"/>
              <a:ext cx="112500" cy="899700"/>
            </a:xfrm>
            <a:prstGeom prst="roundRect">
              <a:avLst>
                <a:gd name="adj" fmla="val 50000"/>
              </a:avLst>
            </a:prstGeom>
            <a:solidFill>
              <a:srgbClr val="79A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604;p36">
              <a:extLst>
                <a:ext uri="{FF2B5EF4-FFF2-40B4-BE49-F238E27FC236}">
                  <a16:creationId xmlns:a16="http://schemas.microsoft.com/office/drawing/2014/main" id="{B11AA98F-5E12-A03D-46E7-F6A6146D235C}"/>
                </a:ext>
              </a:extLst>
            </p:cNvPr>
            <p:cNvSpPr/>
            <p:nvPr/>
          </p:nvSpPr>
          <p:spPr>
            <a:xfrm>
              <a:off x="751938" y="2835378"/>
              <a:ext cx="112500" cy="899700"/>
            </a:xfrm>
            <a:prstGeom prst="roundRect">
              <a:avLst>
                <a:gd name="adj" fmla="val 50000"/>
              </a:avLst>
            </a:prstGeom>
            <a:solidFill>
              <a:srgbClr val="0F3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05;p36">
              <a:extLst>
                <a:ext uri="{FF2B5EF4-FFF2-40B4-BE49-F238E27FC236}">
                  <a16:creationId xmlns:a16="http://schemas.microsoft.com/office/drawing/2014/main" id="{5779F511-D415-FC89-548F-3D02FF7F1A49}"/>
                </a:ext>
              </a:extLst>
            </p:cNvPr>
            <p:cNvSpPr/>
            <p:nvPr/>
          </p:nvSpPr>
          <p:spPr>
            <a:xfrm>
              <a:off x="751938" y="3734917"/>
              <a:ext cx="112500" cy="899700"/>
            </a:xfrm>
            <a:prstGeom prst="roundRect">
              <a:avLst>
                <a:gd name="adj" fmla="val 50000"/>
              </a:avLst>
            </a:prstGeom>
            <a:solidFill>
              <a:srgbClr val="AAABB0"/>
            </a:solidFill>
            <a:ln>
              <a:solidFill>
                <a:srgbClr val="AAABB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06;p36">
              <a:extLst>
                <a:ext uri="{FF2B5EF4-FFF2-40B4-BE49-F238E27FC236}">
                  <a16:creationId xmlns:a16="http://schemas.microsoft.com/office/drawing/2014/main" id="{9B3A7E98-FEFE-134D-CE82-D8B7C9CE1A7D}"/>
                </a:ext>
              </a:extLst>
            </p:cNvPr>
            <p:cNvSpPr/>
            <p:nvPr/>
          </p:nvSpPr>
          <p:spPr>
            <a:xfrm rot="-5400000" flipH="1">
              <a:off x="705946" y="1833748"/>
              <a:ext cx="204498" cy="204486"/>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FDB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07;p36">
              <a:extLst>
                <a:ext uri="{FF2B5EF4-FFF2-40B4-BE49-F238E27FC236}">
                  <a16:creationId xmlns:a16="http://schemas.microsoft.com/office/drawing/2014/main" id="{68A409F6-B3D9-3302-EF5E-C9B39BBC19AE}"/>
                </a:ext>
              </a:extLst>
            </p:cNvPr>
            <p:cNvSpPr/>
            <p:nvPr/>
          </p:nvSpPr>
          <p:spPr>
            <a:xfrm>
              <a:off x="751938" y="1036301"/>
              <a:ext cx="112500" cy="899700"/>
            </a:xfrm>
            <a:prstGeom prst="roundRect">
              <a:avLst>
                <a:gd name="adj" fmla="val 50000"/>
              </a:avLst>
            </a:prstGeom>
            <a:solidFill>
              <a:srgbClr val="FDB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8;p36">
              <a:extLst>
                <a:ext uri="{FF2B5EF4-FFF2-40B4-BE49-F238E27FC236}">
                  <a16:creationId xmlns:a16="http://schemas.microsoft.com/office/drawing/2014/main" id="{0CE47BD2-A678-C8BD-F99B-20B069747CC7}"/>
                </a:ext>
              </a:extLst>
            </p:cNvPr>
            <p:cNvSpPr/>
            <p:nvPr/>
          </p:nvSpPr>
          <p:spPr>
            <a:xfrm rot="-5400000" flipH="1">
              <a:off x="705946" y="2733210"/>
              <a:ext cx="204498" cy="204486"/>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79A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9;p36">
              <a:extLst>
                <a:ext uri="{FF2B5EF4-FFF2-40B4-BE49-F238E27FC236}">
                  <a16:creationId xmlns:a16="http://schemas.microsoft.com/office/drawing/2014/main" id="{4AE73FE8-DECE-50A0-86FB-D2906A08BC0A}"/>
                </a:ext>
              </a:extLst>
            </p:cNvPr>
            <p:cNvSpPr/>
            <p:nvPr/>
          </p:nvSpPr>
          <p:spPr>
            <a:xfrm rot="-5400000" flipH="1">
              <a:off x="705946" y="3632660"/>
              <a:ext cx="204498" cy="204486"/>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0F3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10;p36">
              <a:extLst>
                <a:ext uri="{FF2B5EF4-FFF2-40B4-BE49-F238E27FC236}">
                  <a16:creationId xmlns:a16="http://schemas.microsoft.com/office/drawing/2014/main" id="{80606322-1685-0454-8126-FEF33964A1B1}"/>
                </a:ext>
              </a:extLst>
            </p:cNvPr>
            <p:cNvSpPr/>
            <p:nvPr/>
          </p:nvSpPr>
          <p:spPr>
            <a:xfrm rot="-5400000" flipH="1">
              <a:off x="705946" y="4532110"/>
              <a:ext cx="204498" cy="204486"/>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AAABB0"/>
            </a:solidFill>
            <a:ln>
              <a:solidFill>
                <a:srgbClr val="AAABB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 name="Google Shape;615;p36">
            <a:extLst>
              <a:ext uri="{FF2B5EF4-FFF2-40B4-BE49-F238E27FC236}">
                <a16:creationId xmlns:a16="http://schemas.microsoft.com/office/drawing/2014/main" id="{F522F89D-A8D8-92E8-A65C-25F9945F2F06}"/>
              </a:ext>
              <a:ext uri="{C183D7F6-B498-43B3-948B-1728B52AA6E4}">
                <adec:decorative xmlns:adec="http://schemas.microsoft.com/office/drawing/2017/decorative" val="1"/>
              </a:ext>
            </a:extLst>
          </p:cNvPr>
          <p:cNvSpPr/>
          <p:nvPr/>
        </p:nvSpPr>
        <p:spPr>
          <a:xfrm>
            <a:off x="9019715" y="1342794"/>
            <a:ext cx="936331" cy="936331"/>
          </a:xfrm>
          <a:prstGeom prst="ellipse">
            <a:avLst/>
          </a:prstGeom>
          <a:solidFill>
            <a:srgbClr val="FDB91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chemeClr val="accent6"/>
              </a:solidFill>
              <a:latin typeface="Fira Sans Extra Condensed SemiBold"/>
              <a:ea typeface="Fira Sans Extra Condensed SemiBold"/>
              <a:cs typeface="Fira Sans Extra Condensed SemiBold"/>
              <a:sym typeface="Fira Sans Extra Condensed SemiBold"/>
            </a:endParaRPr>
          </a:p>
        </p:txBody>
      </p:sp>
      <p:sp>
        <p:nvSpPr>
          <p:cNvPr id="19" name="Google Shape;620;p36">
            <a:extLst>
              <a:ext uri="{FF2B5EF4-FFF2-40B4-BE49-F238E27FC236}">
                <a16:creationId xmlns:a16="http://schemas.microsoft.com/office/drawing/2014/main" id="{7129B304-349A-D028-88FD-8DC6F6280A5C}"/>
              </a:ext>
              <a:ext uri="{C183D7F6-B498-43B3-948B-1728B52AA6E4}">
                <adec:decorative xmlns:adec="http://schemas.microsoft.com/office/drawing/2017/decorative" val="1"/>
              </a:ext>
            </a:extLst>
          </p:cNvPr>
          <p:cNvSpPr/>
          <p:nvPr/>
        </p:nvSpPr>
        <p:spPr>
          <a:xfrm>
            <a:off x="9020268" y="2389497"/>
            <a:ext cx="936331" cy="936331"/>
          </a:xfrm>
          <a:prstGeom prst="ellipse">
            <a:avLst/>
          </a:prstGeom>
          <a:solidFill>
            <a:srgbClr val="79A1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chemeClr val="accent6"/>
              </a:solidFill>
              <a:latin typeface="Fira Sans Extra Condensed SemiBold"/>
              <a:ea typeface="Fira Sans Extra Condensed SemiBold"/>
              <a:cs typeface="Fira Sans Extra Condensed SemiBold"/>
              <a:sym typeface="Fira Sans Extra Condensed SemiBold"/>
            </a:endParaRPr>
          </a:p>
        </p:txBody>
      </p:sp>
      <p:sp>
        <p:nvSpPr>
          <p:cNvPr id="20" name="Google Shape;625;p36">
            <a:extLst>
              <a:ext uri="{FF2B5EF4-FFF2-40B4-BE49-F238E27FC236}">
                <a16:creationId xmlns:a16="http://schemas.microsoft.com/office/drawing/2014/main" id="{9D7A5BE3-22B3-5EFA-2834-459722786ECE}"/>
              </a:ext>
              <a:ext uri="{C183D7F6-B498-43B3-948B-1728B52AA6E4}">
                <adec:decorative xmlns:adec="http://schemas.microsoft.com/office/drawing/2017/decorative" val="1"/>
              </a:ext>
            </a:extLst>
          </p:cNvPr>
          <p:cNvSpPr/>
          <p:nvPr/>
        </p:nvSpPr>
        <p:spPr>
          <a:xfrm>
            <a:off x="9023151" y="3448458"/>
            <a:ext cx="936331" cy="936331"/>
          </a:xfrm>
          <a:prstGeom prst="ellipse">
            <a:avLst/>
          </a:prstGeom>
          <a:solidFill>
            <a:srgbClr val="0F365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chemeClr val="accent6"/>
              </a:solidFill>
              <a:latin typeface="Fira Sans Extra Condensed SemiBold"/>
              <a:ea typeface="Fira Sans Extra Condensed SemiBold"/>
              <a:cs typeface="Fira Sans Extra Condensed SemiBold"/>
              <a:sym typeface="Fira Sans Extra Condensed SemiBold"/>
            </a:endParaRPr>
          </a:p>
        </p:txBody>
      </p:sp>
      <p:sp>
        <p:nvSpPr>
          <p:cNvPr id="22" name="Google Shape;630;p36">
            <a:extLst>
              <a:ext uri="{FF2B5EF4-FFF2-40B4-BE49-F238E27FC236}">
                <a16:creationId xmlns:a16="http://schemas.microsoft.com/office/drawing/2014/main" id="{8AF90F6C-72A5-A2B9-AB34-2434614372AE}"/>
              </a:ext>
              <a:ext uri="{C183D7F6-B498-43B3-948B-1728B52AA6E4}">
                <adec:decorative xmlns:adec="http://schemas.microsoft.com/office/drawing/2017/decorative" val="1"/>
              </a:ext>
            </a:extLst>
          </p:cNvPr>
          <p:cNvSpPr/>
          <p:nvPr/>
        </p:nvSpPr>
        <p:spPr>
          <a:xfrm>
            <a:off x="9020268" y="4507420"/>
            <a:ext cx="936331" cy="936331"/>
          </a:xfrm>
          <a:prstGeom prst="ellipse">
            <a:avLst/>
          </a:prstGeom>
          <a:solidFill>
            <a:srgbClr val="AAABB0"/>
          </a:solidFill>
          <a:ln>
            <a:solidFill>
              <a:srgbClr val="AAABB0"/>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chemeClr val="accent6"/>
              </a:solidFill>
              <a:latin typeface="Fira Sans Extra Condensed SemiBold"/>
              <a:ea typeface="Fira Sans Extra Condensed SemiBold"/>
              <a:cs typeface="Fira Sans Extra Condensed SemiBold"/>
              <a:sym typeface="Fira Sans Extra Condensed SemiBold"/>
            </a:endParaRPr>
          </a:p>
        </p:txBody>
      </p:sp>
      <p:grpSp>
        <p:nvGrpSpPr>
          <p:cNvPr id="23" name="Google Shape;646;p36">
            <a:extLst>
              <a:ext uri="{FF2B5EF4-FFF2-40B4-BE49-F238E27FC236}">
                <a16:creationId xmlns:a16="http://schemas.microsoft.com/office/drawing/2014/main" id="{E0984E39-5DF7-5689-BA20-2093100E5054}"/>
              </a:ext>
              <a:ext uri="{C183D7F6-B498-43B3-948B-1728B52AA6E4}">
                <adec:decorative xmlns:adec="http://schemas.microsoft.com/office/drawing/2017/decorative" val="1"/>
              </a:ext>
            </a:extLst>
          </p:cNvPr>
          <p:cNvGrpSpPr/>
          <p:nvPr/>
        </p:nvGrpSpPr>
        <p:grpSpPr>
          <a:xfrm>
            <a:off x="9283846" y="3727309"/>
            <a:ext cx="415858" cy="414755"/>
            <a:chOff x="-937025" y="2064750"/>
            <a:chExt cx="292225" cy="291450"/>
          </a:xfrm>
          <a:solidFill>
            <a:schemeClr val="bg1"/>
          </a:solidFill>
        </p:grpSpPr>
        <p:sp>
          <p:nvSpPr>
            <p:cNvPr id="24" name="Google Shape;647;p36">
              <a:extLst>
                <a:ext uri="{FF2B5EF4-FFF2-40B4-BE49-F238E27FC236}">
                  <a16:creationId xmlns:a16="http://schemas.microsoft.com/office/drawing/2014/main" id="{4E1E90F8-35A3-B586-444E-C9F096BF7DB0}"/>
                </a:ext>
              </a:extLst>
            </p:cNvPr>
            <p:cNvSpPr/>
            <p:nvPr/>
          </p:nvSpPr>
          <p:spPr>
            <a:xfrm>
              <a:off x="-834625" y="2134850"/>
              <a:ext cx="86650" cy="85075"/>
            </a:xfrm>
            <a:custGeom>
              <a:avLst/>
              <a:gdLst/>
              <a:ahLst/>
              <a:cxnLst/>
              <a:rect l="l" t="t" r="r" b="b"/>
              <a:pathLst>
                <a:path w="3466" h="3403" extrusionOk="0">
                  <a:moveTo>
                    <a:pt x="1702" y="599"/>
                  </a:moveTo>
                  <a:cubicBezTo>
                    <a:pt x="1922" y="599"/>
                    <a:pt x="2080" y="788"/>
                    <a:pt x="2080" y="977"/>
                  </a:cubicBezTo>
                  <a:cubicBezTo>
                    <a:pt x="2080" y="1166"/>
                    <a:pt x="1922" y="1324"/>
                    <a:pt x="1702" y="1324"/>
                  </a:cubicBezTo>
                  <a:cubicBezTo>
                    <a:pt x="1512" y="1324"/>
                    <a:pt x="1355" y="1166"/>
                    <a:pt x="1355" y="977"/>
                  </a:cubicBezTo>
                  <a:cubicBezTo>
                    <a:pt x="1355" y="788"/>
                    <a:pt x="1512" y="599"/>
                    <a:pt x="1702" y="599"/>
                  </a:cubicBezTo>
                  <a:close/>
                  <a:moveTo>
                    <a:pt x="1765" y="2048"/>
                  </a:moveTo>
                  <a:cubicBezTo>
                    <a:pt x="2174" y="2048"/>
                    <a:pt x="2584" y="2300"/>
                    <a:pt x="2741" y="2710"/>
                  </a:cubicBezTo>
                  <a:lnTo>
                    <a:pt x="756" y="2710"/>
                  </a:lnTo>
                  <a:cubicBezTo>
                    <a:pt x="914" y="2300"/>
                    <a:pt x="1292" y="2048"/>
                    <a:pt x="1765" y="2048"/>
                  </a:cubicBezTo>
                  <a:close/>
                  <a:moveTo>
                    <a:pt x="1702" y="0"/>
                  </a:moveTo>
                  <a:cubicBezTo>
                    <a:pt x="1166" y="0"/>
                    <a:pt x="693" y="441"/>
                    <a:pt x="693" y="1009"/>
                  </a:cubicBezTo>
                  <a:cubicBezTo>
                    <a:pt x="693" y="1198"/>
                    <a:pt x="788" y="1387"/>
                    <a:pt x="851" y="1576"/>
                  </a:cubicBezTo>
                  <a:cubicBezTo>
                    <a:pt x="347" y="1891"/>
                    <a:pt x="0" y="2426"/>
                    <a:pt x="0" y="3056"/>
                  </a:cubicBezTo>
                  <a:cubicBezTo>
                    <a:pt x="0" y="3245"/>
                    <a:pt x="158" y="3403"/>
                    <a:pt x="347" y="3403"/>
                  </a:cubicBezTo>
                  <a:lnTo>
                    <a:pt x="3088" y="3403"/>
                  </a:lnTo>
                  <a:cubicBezTo>
                    <a:pt x="3308" y="3403"/>
                    <a:pt x="3466" y="3245"/>
                    <a:pt x="3466" y="3056"/>
                  </a:cubicBezTo>
                  <a:cubicBezTo>
                    <a:pt x="3434" y="2426"/>
                    <a:pt x="3088" y="1828"/>
                    <a:pt x="2584" y="1576"/>
                  </a:cubicBezTo>
                  <a:cubicBezTo>
                    <a:pt x="2710" y="1387"/>
                    <a:pt x="2741" y="1198"/>
                    <a:pt x="2741" y="1009"/>
                  </a:cubicBezTo>
                  <a:cubicBezTo>
                    <a:pt x="2741" y="441"/>
                    <a:pt x="2269" y="0"/>
                    <a:pt x="17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648;p36">
              <a:extLst>
                <a:ext uri="{FF2B5EF4-FFF2-40B4-BE49-F238E27FC236}">
                  <a16:creationId xmlns:a16="http://schemas.microsoft.com/office/drawing/2014/main" id="{4DC991EF-3316-1DB6-292D-80A42FC9EFF4}"/>
                </a:ext>
              </a:extLst>
            </p:cNvPr>
            <p:cNvSpPr/>
            <p:nvPr/>
          </p:nvSpPr>
          <p:spPr>
            <a:xfrm>
              <a:off x="-936225" y="2304975"/>
              <a:ext cx="289850" cy="51225"/>
            </a:xfrm>
            <a:custGeom>
              <a:avLst/>
              <a:gdLst/>
              <a:ahLst/>
              <a:cxnLst/>
              <a:rect l="l" t="t" r="r" b="b"/>
              <a:pathLst>
                <a:path w="11594" h="2049" extrusionOk="0">
                  <a:moveTo>
                    <a:pt x="3056" y="662"/>
                  </a:moveTo>
                  <a:cubicBezTo>
                    <a:pt x="3277" y="662"/>
                    <a:pt x="3434" y="820"/>
                    <a:pt x="3434" y="1009"/>
                  </a:cubicBezTo>
                  <a:cubicBezTo>
                    <a:pt x="3434" y="1229"/>
                    <a:pt x="3277" y="1387"/>
                    <a:pt x="3056" y="1387"/>
                  </a:cubicBezTo>
                  <a:lnTo>
                    <a:pt x="1008" y="1387"/>
                  </a:lnTo>
                  <a:cubicBezTo>
                    <a:pt x="819" y="1387"/>
                    <a:pt x="662" y="1229"/>
                    <a:pt x="662" y="1009"/>
                  </a:cubicBezTo>
                  <a:cubicBezTo>
                    <a:pt x="662" y="820"/>
                    <a:pt x="819" y="662"/>
                    <a:pt x="1008" y="662"/>
                  </a:cubicBezTo>
                  <a:close/>
                  <a:moveTo>
                    <a:pt x="10586" y="693"/>
                  </a:moveTo>
                  <a:cubicBezTo>
                    <a:pt x="10775" y="693"/>
                    <a:pt x="10932" y="851"/>
                    <a:pt x="10932" y="1072"/>
                  </a:cubicBezTo>
                  <a:cubicBezTo>
                    <a:pt x="10901" y="1229"/>
                    <a:pt x="10775" y="1387"/>
                    <a:pt x="10586" y="1387"/>
                  </a:cubicBezTo>
                  <a:lnTo>
                    <a:pt x="4001" y="1387"/>
                  </a:lnTo>
                  <a:cubicBezTo>
                    <a:pt x="4096" y="1166"/>
                    <a:pt x="4096" y="914"/>
                    <a:pt x="4001" y="693"/>
                  </a:cubicBezTo>
                  <a:close/>
                  <a:moveTo>
                    <a:pt x="1008" y="0"/>
                  </a:moveTo>
                  <a:cubicBezTo>
                    <a:pt x="473" y="0"/>
                    <a:pt x="0" y="473"/>
                    <a:pt x="0" y="1009"/>
                  </a:cubicBezTo>
                  <a:cubicBezTo>
                    <a:pt x="0" y="1576"/>
                    <a:pt x="473" y="2048"/>
                    <a:pt x="1008" y="2048"/>
                  </a:cubicBezTo>
                  <a:lnTo>
                    <a:pt x="10586" y="2048"/>
                  </a:lnTo>
                  <a:cubicBezTo>
                    <a:pt x="11121" y="2048"/>
                    <a:pt x="11594" y="1576"/>
                    <a:pt x="11594" y="1009"/>
                  </a:cubicBezTo>
                  <a:cubicBezTo>
                    <a:pt x="11594" y="473"/>
                    <a:pt x="11121" y="0"/>
                    <a:pt x="105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649;p36">
              <a:extLst>
                <a:ext uri="{FF2B5EF4-FFF2-40B4-BE49-F238E27FC236}">
                  <a16:creationId xmlns:a16="http://schemas.microsoft.com/office/drawing/2014/main" id="{502AE367-FC4F-A729-DF7C-EB42B172D816}"/>
                </a:ext>
              </a:extLst>
            </p:cNvPr>
            <p:cNvSpPr/>
            <p:nvPr/>
          </p:nvSpPr>
          <p:spPr>
            <a:xfrm>
              <a:off x="-937025" y="2064750"/>
              <a:ext cx="292225" cy="223125"/>
            </a:xfrm>
            <a:custGeom>
              <a:avLst/>
              <a:gdLst/>
              <a:ahLst/>
              <a:cxnLst/>
              <a:rect l="l" t="t" r="r" b="b"/>
              <a:pathLst>
                <a:path w="11689" h="8925" extrusionOk="0">
                  <a:moveTo>
                    <a:pt x="3813" y="662"/>
                  </a:moveTo>
                  <a:cubicBezTo>
                    <a:pt x="4002" y="662"/>
                    <a:pt x="4159" y="820"/>
                    <a:pt x="4159" y="1009"/>
                  </a:cubicBezTo>
                  <a:lnTo>
                    <a:pt x="4159" y="1355"/>
                  </a:lnTo>
                  <a:lnTo>
                    <a:pt x="3813" y="1355"/>
                  </a:lnTo>
                  <a:cubicBezTo>
                    <a:pt x="3246" y="1355"/>
                    <a:pt x="2773" y="1828"/>
                    <a:pt x="2773" y="2395"/>
                  </a:cubicBezTo>
                  <a:lnTo>
                    <a:pt x="2773" y="4978"/>
                  </a:lnTo>
                  <a:lnTo>
                    <a:pt x="2080" y="5703"/>
                  </a:lnTo>
                  <a:lnTo>
                    <a:pt x="2080" y="5199"/>
                  </a:lnTo>
                  <a:cubicBezTo>
                    <a:pt x="2080" y="4978"/>
                    <a:pt x="1922" y="4821"/>
                    <a:pt x="1702" y="4821"/>
                  </a:cubicBezTo>
                  <a:lnTo>
                    <a:pt x="1040" y="4821"/>
                  </a:lnTo>
                  <a:cubicBezTo>
                    <a:pt x="851" y="4821"/>
                    <a:pt x="694" y="4663"/>
                    <a:pt x="694" y="4474"/>
                  </a:cubicBezTo>
                  <a:lnTo>
                    <a:pt x="694" y="1009"/>
                  </a:lnTo>
                  <a:cubicBezTo>
                    <a:pt x="694" y="820"/>
                    <a:pt x="851" y="662"/>
                    <a:pt x="1040" y="662"/>
                  </a:cubicBezTo>
                  <a:close/>
                  <a:moveTo>
                    <a:pt x="10649" y="662"/>
                  </a:moveTo>
                  <a:cubicBezTo>
                    <a:pt x="10838" y="662"/>
                    <a:pt x="10996" y="820"/>
                    <a:pt x="10996" y="1009"/>
                  </a:cubicBezTo>
                  <a:lnTo>
                    <a:pt x="10996" y="4474"/>
                  </a:lnTo>
                  <a:cubicBezTo>
                    <a:pt x="10996" y="4695"/>
                    <a:pt x="10838" y="4852"/>
                    <a:pt x="10649" y="4852"/>
                  </a:cubicBezTo>
                  <a:lnTo>
                    <a:pt x="9893" y="4852"/>
                  </a:lnTo>
                  <a:cubicBezTo>
                    <a:pt x="9704" y="4852"/>
                    <a:pt x="9547" y="5010"/>
                    <a:pt x="9547" y="5199"/>
                  </a:cubicBezTo>
                  <a:lnTo>
                    <a:pt x="9547" y="5703"/>
                  </a:lnTo>
                  <a:lnTo>
                    <a:pt x="8885" y="5010"/>
                  </a:lnTo>
                  <a:lnTo>
                    <a:pt x="8885" y="2395"/>
                  </a:lnTo>
                  <a:cubicBezTo>
                    <a:pt x="8885" y="1859"/>
                    <a:pt x="8412" y="1387"/>
                    <a:pt x="7845" y="1387"/>
                  </a:cubicBezTo>
                  <a:lnTo>
                    <a:pt x="7499" y="1387"/>
                  </a:lnTo>
                  <a:lnTo>
                    <a:pt x="7499" y="1009"/>
                  </a:lnTo>
                  <a:cubicBezTo>
                    <a:pt x="7499" y="820"/>
                    <a:pt x="7656" y="662"/>
                    <a:pt x="7845" y="662"/>
                  </a:cubicBezTo>
                  <a:close/>
                  <a:moveTo>
                    <a:pt x="7845" y="2048"/>
                  </a:moveTo>
                  <a:cubicBezTo>
                    <a:pt x="8066" y="2048"/>
                    <a:pt x="8223" y="2206"/>
                    <a:pt x="8223" y="2395"/>
                  </a:cubicBezTo>
                  <a:lnTo>
                    <a:pt x="8223" y="6522"/>
                  </a:lnTo>
                  <a:cubicBezTo>
                    <a:pt x="8223" y="6742"/>
                    <a:pt x="8066" y="6900"/>
                    <a:pt x="7845" y="6900"/>
                  </a:cubicBezTo>
                  <a:lnTo>
                    <a:pt x="6711" y="6900"/>
                  </a:lnTo>
                  <a:cubicBezTo>
                    <a:pt x="6585" y="6900"/>
                    <a:pt x="6491" y="6931"/>
                    <a:pt x="6428" y="7057"/>
                  </a:cubicBezTo>
                  <a:lnTo>
                    <a:pt x="5798" y="8003"/>
                  </a:lnTo>
                  <a:lnTo>
                    <a:pt x="5167" y="7057"/>
                  </a:lnTo>
                  <a:cubicBezTo>
                    <a:pt x="5104" y="6963"/>
                    <a:pt x="5010" y="6900"/>
                    <a:pt x="4915" y="6900"/>
                  </a:cubicBezTo>
                  <a:lnTo>
                    <a:pt x="3750" y="6900"/>
                  </a:lnTo>
                  <a:cubicBezTo>
                    <a:pt x="3561" y="6900"/>
                    <a:pt x="3403" y="6742"/>
                    <a:pt x="3403" y="6522"/>
                  </a:cubicBezTo>
                  <a:lnTo>
                    <a:pt x="3403" y="2395"/>
                  </a:lnTo>
                  <a:cubicBezTo>
                    <a:pt x="3403" y="2206"/>
                    <a:pt x="3561" y="2048"/>
                    <a:pt x="3750" y="2048"/>
                  </a:cubicBezTo>
                  <a:close/>
                  <a:moveTo>
                    <a:pt x="1009" y="0"/>
                  </a:moveTo>
                  <a:cubicBezTo>
                    <a:pt x="473" y="0"/>
                    <a:pt x="1" y="473"/>
                    <a:pt x="1" y="1009"/>
                  </a:cubicBezTo>
                  <a:lnTo>
                    <a:pt x="1" y="4474"/>
                  </a:lnTo>
                  <a:cubicBezTo>
                    <a:pt x="1" y="5041"/>
                    <a:pt x="473" y="5514"/>
                    <a:pt x="1009" y="5514"/>
                  </a:cubicBezTo>
                  <a:lnTo>
                    <a:pt x="1355" y="5514"/>
                  </a:lnTo>
                  <a:lnTo>
                    <a:pt x="1355" y="6522"/>
                  </a:lnTo>
                  <a:cubicBezTo>
                    <a:pt x="1355" y="6736"/>
                    <a:pt x="1544" y="6877"/>
                    <a:pt x="1724" y="6877"/>
                  </a:cubicBezTo>
                  <a:cubicBezTo>
                    <a:pt x="1809" y="6877"/>
                    <a:pt x="1893" y="6845"/>
                    <a:pt x="1954" y="6774"/>
                  </a:cubicBezTo>
                  <a:lnTo>
                    <a:pt x="2742" y="5986"/>
                  </a:lnTo>
                  <a:lnTo>
                    <a:pt x="2742" y="6522"/>
                  </a:lnTo>
                  <a:cubicBezTo>
                    <a:pt x="2742" y="7089"/>
                    <a:pt x="3214" y="7562"/>
                    <a:pt x="3781" y="7562"/>
                  </a:cubicBezTo>
                  <a:lnTo>
                    <a:pt x="4726" y="7562"/>
                  </a:lnTo>
                  <a:lnTo>
                    <a:pt x="5545" y="8759"/>
                  </a:lnTo>
                  <a:cubicBezTo>
                    <a:pt x="5608" y="8869"/>
                    <a:pt x="5719" y="8924"/>
                    <a:pt x="5825" y="8924"/>
                  </a:cubicBezTo>
                  <a:cubicBezTo>
                    <a:pt x="5931" y="8924"/>
                    <a:pt x="6034" y="8869"/>
                    <a:pt x="6081" y="8759"/>
                  </a:cubicBezTo>
                  <a:lnTo>
                    <a:pt x="6932" y="7562"/>
                  </a:lnTo>
                  <a:lnTo>
                    <a:pt x="7877" y="7562"/>
                  </a:lnTo>
                  <a:cubicBezTo>
                    <a:pt x="8412" y="7562"/>
                    <a:pt x="8885" y="7089"/>
                    <a:pt x="8885" y="6522"/>
                  </a:cubicBezTo>
                  <a:lnTo>
                    <a:pt x="8885" y="5986"/>
                  </a:lnTo>
                  <a:lnTo>
                    <a:pt x="9673" y="6774"/>
                  </a:lnTo>
                  <a:cubicBezTo>
                    <a:pt x="9733" y="6845"/>
                    <a:pt x="9817" y="6877"/>
                    <a:pt x="9903" y="6877"/>
                  </a:cubicBezTo>
                  <a:cubicBezTo>
                    <a:pt x="10083" y="6877"/>
                    <a:pt x="10271" y="6736"/>
                    <a:pt x="10271" y="6522"/>
                  </a:cubicBezTo>
                  <a:lnTo>
                    <a:pt x="10271" y="5514"/>
                  </a:lnTo>
                  <a:lnTo>
                    <a:pt x="10649" y="5514"/>
                  </a:lnTo>
                  <a:cubicBezTo>
                    <a:pt x="11216" y="5514"/>
                    <a:pt x="11689" y="5041"/>
                    <a:pt x="11689" y="4474"/>
                  </a:cubicBezTo>
                  <a:lnTo>
                    <a:pt x="11689" y="1009"/>
                  </a:lnTo>
                  <a:cubicBezTo>
                    <a:pt x="11689" y="441"/>
                    <a:pt x="11216" y="0"/>
                    <a:pt x="10649" y="0"/>
                  </a:cubicBezTo>
                  <a:lnTo>
                    <a:pt x="7845" y="0"/>
                  </a:lnTo>
                  <a:cubicBezTo>
                    <a:pt x="7310" y="0"/>
                    <a:pt x="6837" y="473"/>
                    <a:pt x="6837" y="1009"/>
                  </a:cubicBezTo>
                  <a:lnTo>
                    <a:pt x="6837" y="1387"/>
                  </a:lnTo>
                  <a:lnTo>
                    <a:pt x="4789" y="1387"/>
                  </a:lnTo>
                  <a:lnTo>
                    <a:pt x="4789" y="1009"/>
                  </a:lnTo>
                  <a:cubicBezTo>
                    <a:pt x="4789" y="473"/>
                    <a:pt x="4317"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7" name="Graphic 26">
            <a:extLst>
              <a:ext uri="{FF2B5EF4-FFF2-40B4-BE49-F238E27FC236}">
                <a16:creationId xmlns:a16="http://schemas.microsoft.com/office/drawing/2014/main" id="{363746BA-4556-F409-FB80-E0042D6C1D54}"/>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204188" y="4674338"/>
            <a:ext cx="579872" cy="579872"/>
          </a:xfrm>
          <a:prstGeom prst="rect">
            <a:avLst/>
          </a:prstGeom>
        </p:spPr>
      </p:pic>
      <p:pic>
        <p:nvPicPr>
          <p:cNvPr id="29" name="Graphic 28">
            <a:extLst>
              <a:ext uri="{FF2B5EF4-FFF2-40B4-BE49-F238E27FC236}">
                <a16:creationId xmlns:a16="http://schemas.microsoft.com/office/drawing/2014/main" id="{B65D23C4-5F8E-2D5A-5329-FE58E1FE9544}"/>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204188" y="1488882"/>
            <a:ext cx="579872" cy="579872"/>
          </a:xfrm>
          <a:prstGeom prst="rect">
            <a:avLst/>
          </a:prstGeom>
        </p:spPr>
      </p:pic>
      <p:sp>
        <p:nvSpPr>
          <p:cNvPr id="28" name="Google Shape;623;p36">
            <a:extLst>
              <a:ext uri="{FF2B5EF4-FFF2-40B4-BE49-F238E27FC236}">
                <a16:creationId xmlns:a16="http://schemas.microsoft.com/office/drawing/2014/main" id="{9BB703BE-3BBD-4EC6-04D5-61254C473D54}"/>
              </a:ext>
              <a:ext uri="{C183D7F6-B498-43B3-948B-1728B52AA6E4}">
                <adec:decorative xmlns:adec="http://schemas.microsoft.com/office/drawing/2017/decorative" val="0"/>
              </a:ext>
            </a:extLst>
          </p:cNvPr>
          <p:cNvSpPr txBox="1"/>
          <p:nvPr/>
        </p:nvSpPr>
        <p:spPr>
          <a:xfrm>
            <a:off x="9998807" y="1442641"/>
            <a:ext cx="2175947" cy="6755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j-lt"/>
                <a:ea typeface="Fira Sans Extra Condensed SemiBold"/>
                <a:cs typeface="Fira Sans Extra Condensed SemiBold"/>
                <a:sym typeface="Fira Sans Extra Condensed SemiBold"/>
              </a:rPr>
              <a:t>Market Risks</a:t>
            </a:r>
            <a:endParaRPr b="1" dirty="0">
              <a:latin typeface="+mj-lt"/>
              <a:ea typeface="Fira Sans Extra Condensed SemiBold"/>
              <a:cs typeface="Fira Sans Extra Condensed SemiBold"/>
              <a:sym typeface="Fira Sans Extra Condensed SemiBold"/>
            </a:endParaRPr>
          </a:p>
        </p:txBody>
      </p:sp>
      <p:sp>
        <p:nvSpPr>
          <p:cNvPr id="30" name="Google Shape;613;p36">
            <a:extLst>
              <a:ext uri="{FF2B5EF4-FFF2-40B4-BE49-F238E27FC236}">
                <a16:creationId xmlns:a16="http://schemas.microsoft.com/office/drawing/2014/main" id="{FD8361A5-95B3-B694-82CA-418286033447}"/>
              </a:ext>
            </a:extLst>
          </p:cNvPr>
          <p:cNvSpPr txBox="1"/>
          <p:nvPr/>
        </p:nvSpPr>
        <p:spPr>
          <a:xfrm>
            <a:off x="10016053" y="2543322"/>
            <a:ext cx="2175947" cy="6755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j-lt"/>
                <a:ea typeface="Fira Sans Extra Condensed SemiBold"/>
                <a:cs typeface="Fira Sans Extra Condensed SemiBold"/>
                <a:sym typeface="Fira Sans Extra Condensed SemiBold"/>
              </a:rPr>
              <a:t>Operational Risks</a:t>
            </a:r>
            <a:endParaRPr b="1" dirty="0">
              <a:latin typeface="+mj-lt"/>
              <a:ea typeface="Fira Sans Extra Condensed SemiBold"/>
              <a:cs typeface="Fira Sans Extra Condensed SemiBold"/>
              <a:sym typeface="Fira Sans Extra Condensed SemiBold"/>
            </a:endParaRPr>
          </a:p>
        </p:txBody>
      </p:sp>
      <p:sp>
        <p:nvSpPr>
          <p:cNvPr id="18" name="Google Shape;618;p36">
            <a:extLst>
              <a:ext uri="{FF2B5EF4-FFF2-40B4-BE49-F238E27FC236}">
                <a16:creationId xmlns:a16="http://schemas.microsoft.com/office/drawing/2014/main" id="{183C4A79-EDCB-A3CB-2231-95C863C727AE}"/>
              </a:ext>
              <a:ext uri="{C183D7F6-B498-43B3-948B-1728B52AA6E4}">
                <adec:decorative xmlns:adec="http://schemas.microsoft.com/office/drawing/2017/decorative" val="0"/>
              </a:ext>
            </a:extLst>
          </p:cNvPr>
          <p:cNvSpPr txBox="1"/>
          <p:nvPr/>
        </p:nvSpPr>
        <p:spPr>
          <a:xfrm>
            <a:off x="10016053" y="3560087"/>
            <a:ext cx="2175947" cy="6755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mj-lt"/>
                <a:ea typeface="Fira Sans Extra Condensed SemiBold"/>
                <a:cs typeface="Fira Sans Extra Condensed SemiBold"/>
                <a:sym typeface="Fira Sans Extra Condensed SemiBold"/>
              </a:rPr>
              <a:t>Fraud Risks</a:t>
            </a:r>
            <a:endParaRPr b="1" dirty="0">
              <a:latin typeface="+mj-lt"/>
              <a:ea typeface="Fira Sans Extra Condensed SemiBold"/>
              <a:cs typeface="Fira Sans Extra Condensed SemiBold"/>
              <a:sym typeface="Fira Sans Extra Condensed SemiBold"/>
            </a:endParaRPr>
          </a:p>
        </p:txBody>
      </p:sp>
      <p:sp>
        <p:nvSpPr>
          <p:cNvPr id="21" name="Google Shape;628;p36">
            <a:extLst>
              <a:ext uri="{FF2B5EF4-FFF2-40B4-BE49-F238E27FC236}">
                <a16:creationId xmlns:a16="http://schemas.microsoft.com/office/drawing/2014/main" id="{E3C1849E-0759-28D4-31D4-535BB3C9A3EB}"/>
              </a:ext>
            </a:extLst>
          </p:cNvPr>
          <p:cNvSpPr txBox="1"/>
          <p:nvPr/>
        </p:nvSpPr>
        <p:spPr>
          <a:xfrm>
            <a:off x="10016053" y="4620224"/>
            <a:ext cx="2175947" cy="6755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mj-lt"/>
                <a:ea typeface="Fira Sans Extra Condensed SemiBold"/>
                <a:cs typeface="Fira Sans Extra Condensed SemiBold"/>
                <a:sym typeface="Fira Sans Extra Condensed SemiBold"/>
              </a:rPr>
              <a:t>Cybersecurity Risks</a:t>
            </a:r>
            <a:endParaRPr b="1" dirty="0">
              <a:latin typeface="+mj-lt"/>
              <a:ea typeface="Fira Sans Extra Condensed SemiBold"/>
              <a:cs typeface="Fira Sans Extra Condensed SemiBold"/>
              <a:sym typeface="Fira Sans Extra Condensed SemiBold"/>
            </a:endParaRPr>
          </a:p>
        </p:txBody>
      </p:sp>
      <p:pic>
        <p:nvPicPr>
          <p:cNvPr id="31" name="Graphic 30">
            <a:extLst>
              <a:ext uri="{FF2B5EF4-FFF2-40B4-BE49-F238E27FC236}">
                <a16:creationId xmlns:a16="http://schemas.microsoft.com/office/drawing/2014/main" id="{CDC84380-0648-3E94-4D1B-2635040CE6DD}"/>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204188" y="2594264"/>
            <a:ext cx="579872" cy="579872"/>
          </a:xfrm>
          <a:prstGeom prst="rect">
            <a:avLst/>
          </a:prstGeom>
        </p:spPr>
      </p:pic>
      <p:sp>
        <p:nvSpPr>
          <p:cNvPr id="4" name="Rectangle 3">
            <a:extLst>
              <a:ext uri="{FF2B5EF4-FFF2-40B4-BE49-F238E27FC236}">
                <a16:creationId xmlns:a16="http://schemas.microsoft.com/office/drawing/2014/main" id="{1015A658-B982-AF0C-3CF0-7AE4397AF5A0}"/>
              </a:ext>
              <a:ext uri="{C183D7F6-B498-43B3-948B-1728B52AA6E4}">
                <adec:decorative xmlns:adec="http://schemas.microsoft.com/office/drawing/2017/decorative" val="1"/>
              </a:ext>
            </a:extLst>
          </p:cNvPr>
          <p:cNvSpPr/>
          <p:nvPr/>
        </p:nvSpPr>
        <p:spPr>
          <a:xfrm>
            <a:off x="8917005" y="1279214"/>
            <a:ext cx="3200400" cy="1054471"/>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1B4E818A-ECA6-5C9B-8538-5F65FE1E5486}"/>
              </a:ext>
              <a:ext uri="{C183D7F6-B498-43B3-948B-1728B52AA6E4}">
                <adec:decorative xmlns:adec="http://schemas.microsoft.com/office/drawing/2017/decorative" val="1"/>
              </a:ext>
            </a:extLst>
          </p:cNvPr>
          <p:cNvSpPr/>
          <p:nvPr/>
        </p:nvSpPr>
        <p:spPr>
          <a:xfrm>
            <a:off x="8874246" y="2389498"/>
            <a:ext cx="3243160" cy="310800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78070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a:xfrm>
            <a:off x="1371599" y="99588"/>
            <a:ext cx="10820401" cy="936332"/>
          </a:xfrm>
        </p:spPr>
        <p:txBody>
          <a:bodyPr/>
          <a:lstStyle/>
          <a:p>
            <a:r>
              <a:rPr lang="en-US" sz="3400" dirty="0"/>
              <a:t>Digital Asset Investing – Operational Risks</a:t>
            </a:r>
          </a:p>
        </p:txBody>
      </p:sp>
      <p:sp>
        <p:nvSpPr>
          <p:cNvPr id="92" name="Rectangle: Rounded Corners 91">
            <a:extLst>
              <a:ext uri="{FF2B5EF4-FFF2-40B4-BE49-F238E27FC236}">
                <a16:creationId xmlns:a16="http://schemas.microsoft.com/office/drawing/2014/main" id="{29CF944C-ABEC-44D7-1632-508A2F07B5DC}"/>
              </a:ext>
            </a:extLst>
          </p:cNvPr>
          <p:cNvSpPr/>
          <p:nvPr/>
        </p:nvSpPr>
        <p:spPr>
          <a:xfrm>
            <a:off x="1290229" y="1254614"/>
            <a:ext cx="6980222" cy="601663"/>
          </a:xfrm>
          <a:prstGeom prst="roundRect">
            <a:avLst/>
          </a:prstGeom>
          <a:solidFill>
            <a:srgbClr val="79A131"/>
          </a:solidFill>
          <a:ln>
            <a:solidFill>
              <a:srgbClr val="79A13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Operational Risks</a:t>
            </a:r>
          </a:p>
        </p:txBody>
      </p:sp>
      <p:pic>
        <p:nvPicPr>
          <p:cNvPr id="5" name="Picture 4" descr="Image of stock market betting">
            <a:extLst>
              <a:ext uri="{FF2B5EF4-FFF2-40B4-BE49-F238E27FC236}">
                <a16:creationId xmlns:a16="http://schemas.microsoft.com/office/drawing/2014/main" id="{4C322826-C5B1-9086-74C0-9B41A8DFB93E}"/>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95083" y="1256706"/>
            <a:ext cx="2210974" cy="2212848"/>
          </a:xfrm>
          <a:prstGeom prst="ellipse">
            <a:avLst/>
          </a:prstGeom>
          <a:ln>
            <a:solidFill>
              <a:schemeClr val="accent6"/>
            </a:solidFill>
          </a:ln>
          <a:scene3d>
            <a:camera prst="orthographicFront"/>
            <a:lightRig rig="threePt" dir="t"/>
          </a:scene3d>
          <a:sp3d>
            <a:bevelT/>
          </a:sp3d>
        </p:spPr>
      </p:pic>
      <p:sp>
        <p:nvSpPr>
          <p:cNvPr id="9" name="Text Placeholder 3">
            <a:extLst>
              <a:ext uri="{FF2B5EF4-FFF2-40B4-BE49-F238E27FC236}">
                <a16:creationId xmlns:a16="http://schemas.microsoft.com/office/drawing/2014/main" id="{CD3A8192-0854-4AF8-B80A-FA87A7CAFC23}"/>
              </a:ext>
            </a:extLst>
          </p:cNvPr>
          <p:cNvSpPr>
            <a:spLocks noGrp="1"/>
          </p:cNvSpPr>
          <p:nvPr>
            <p:ph type="body" sz="quarter" idx="10"/>
          </p:nvPr>
        </p:nvSpPr>
        <p:spPr>
          <a:xfrm>
            <a:off x="2613774" y="1947238"/>
            <a:ext cx="5307602" cy="3072180"/>
          </a:xfrm>
        </p:spPr>
        <p:txBody>
          <a:bodyPr/>
          <a:lstStyle/>
          <a:p>
            <a:pPr marL="342900" indent="-342900">
              <a:buClr>
                <a:schemeClr val="accent1"/>
              </a:buClr>
              <a:buFont typeface="Wingdings" panose="05000000000000000000" pitchFamily="2" charset="2"/>
              <a:buChar char="§"/>
            </a:pPr>
            <a:r>
              <a:rPr lang="en-US" sz="2000" b="0" dirty="0"/>
              <a:t>Unsupervised trading</a:t>
            </a:r>
            <a:endParaRPr lang="en-US" sz="2000" dirty="0"/>
          </a:p>
          <a:p>
            <a:pPr marL="685800" lvl="1">
              <a:spcAft>
                <a:spcPts val="600"/>
              </a:spcAft>
              <a:buClr>
                <a:schemeClr val="tx1"/>
              </a:buClr>
              <a:buSzPct val="80000"/>
              <a:buFont typeface="Arial" panose="020B0604020202020204" pitchFamily="34" charset="0"/>
              <a:buChar char="□"/>
            </a:pPr>
            <a:r>
              <a:rPr lang="en-US" b="0" dirty="0"/>
              <a:t>Buying and selling of di</a:t>
            </a:r>
            <a:r>
              <a:rPr lang="en-US" dirty="0"/>
              <a:t>gital assets are not supervised by regulators</a:t>
            </a:r>
            <a:endParaRPr lang="en-US" b="0" dirty="0"/>
          </a:p>
          <a:p>
            <a:pPr marL="342900" indent="-342900">
              <a:buClr>
                <a:schemeClr val="accent1"/>
              </a:buClr>
              <a:buFont typeface="Wingdings" panose="05000000000000000000" pitchFamily="2" charset="2"/>
              <a:buChar char="§"/>
            </a:pPr>
            <a:r>
              <a:rPr lang="en-US" sz="2000" dirty="0"/>
              <a:t>Inconsistent customer protections</a:t>
            </a:r>
          </a:p>
          <a:p>
            <a:pPr marL="685800" lvl="1">
              <a:spcAft>
                <a:spcPts val="600"/>
              </a:spcAft>
              <a:buClr>
                <a:schemeClr val="tx1"/>
              </a:buClr>
              <a:buSzPct val="80000"/>
              <a:buFont typeface="Arial" panose="020B0604020202020204" pitchFamily="34" charset="0"/>
              <a:buChar char="□"/>
            </a:pPr>
            <a:r>
              <a:rPr lang="en-US" dirty="0"/>
              <a:t>Some virtual currency platforms may be missing critical system safeguards </a:t>
            </a:r>
          </a:p>
          <a:p>
            <a:pPr marL="342900" indent="-342900">
              <a:buClr>
                <a:schemeClr val="accent1"/>
              </a:buClr>
              <a:buFont typeface="Wingdings" panose="05000000000000000000" pitchFamily="2" charset="2"/>
              <a:buChar char="§"/>
            </a:pPr>
            <a:r>
              <a:rPr lang="en-US" sz="2000" b="0" dirty="0"/>
              <a:t>Commingled customer assets </a:t>
            </a:r>
          </a:p>
          <a:p>
            <a:pPr marL="685800" lvl="1">
              <a:spcAft>
                <a:spcPts val="600"/>
              </a:spcAft>
              <a:buClr>
                <a:schemeClr val="tx1"/>
              </a:buClr>
              <a:buSzPct val="80000"/>
              <a:buFont typeface="Arial" panose="020B0604020202020204" pitchFamily="34" charset="0"/>
              <a:buChar char="□"/>
            </a:pPr>
            <a:r>
              <a:rPr lang="en-US" dirty="0"/>
              <a:t>Assets may be mixed with other customers’ assets </a:t>
            </a:r>
          </a:p>
        </p:txBody>
      </p:sp>
      <p:sp>
        <p:nvSpPr>
          <p:cNvPr id="4" name="Rectangle 3">
            <a:extLst>
              <a:ext uri="{FF2B5EF4-FFF2-40B4-BE49-F238E27FC236}">
                <a16:creationId xmlns:a16="http://schemas.microsoft.com/office/drawing/2014/main" id="{60D45A52-2A6D-7D2C-A4B4-369A1377BAE0}"/>
              </a:ext>
              <a:ext uri="{C183D7F6-B498-43B3-948B-1728B52AA6E4}">
                <adec:decorative xmlns:adec="http://schemas.microsoft.com/office/drawing/2017/decorative" val="1"/>
              </a:ext>
            </a:extLst>
          </p:cNvPr>
          <p:cNvSpPr/>
          <p:nvPr/>
        </p:nvSpPr>
        <p:spPr>
          <a:xfrm>
            <a:off x="8917006" y="2335660"/>
            <a:ext cx="3200400" cy="1054471"/>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oogle Shape;602;p36">
            <a:extLst>
              <a:ext uri="{FF2B5EF4-FFF2-40B4-BE49-F238E27FC236}">
                <a16:creationId xmlns:a16="http://schemas.microsoft.com/office/drawing/2014/main" id="{F1211B75-0D74-D211-D5AE-2E6C416C013E}"/>
              </a:ext>
              <a:ext uri="{C183D7F6-B498-43B3-948B-1728B52AA6E4}">
                <adec:decorative xmlns:adec="http://schemas.microsoft.com/office/drawing/2017/decorative" val="1"/>
              </a:ext>
            </a:extLst>
          </p:cNvPr>
          <p:cNvGrpSpPr/>
          <p:nvPr/>
        </p:nvGrpSpPr>
        <p:grpSpPr>
          <a:xfrm>
            <a:off x="8634583" y="1279404"/>
            <a:ext cx="239663" cy="4336846"/>
            <a:chOff x="705952" y="1036301"/>
            <a:chExt cx="204486" cy="3700301"/>
          </a:xfrm>
        </p:grpSpPr>
        <p:sp>
          <p:nvSpPr>
            <p:cNvPr id="12" name="Google Shape;603;p36">
              <a:extLst>
                <a:ext uri="{FF2B5EF4-FFF2-40B4-BE49-F238E27FC236}">
                  <a16:creationId xmlns:a16="http://schemas.microsoft.com/office/drawing/2014/main" id="{D92133D1-F375-E09F-CFF8-4D59B12E2920}"/>
                </a:ext>
              </a:extLst>
            </p:cNvPr>
            <p:cNvSpPr/>
            <p:nvPr/>
          </p:nvSpPr>
          <p:spPr>
            <a:xfrm>
              <a:off x="751938" y="1935839"/>
              <a:ext cx="112500" cy="899700"/>
            </a:xfrm>
            <a:prstGeom prst="roundRect">
              <a:avLst>
                <a:gd name="adj" fmla="val 50000"/>
              </a:avLst>
            </a:prstGeom>
            <a:solidFill>
              <a:srgbClr val="79A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04;p36">
              <a:extLst>
                <a:ext uri="{FF2B5EF4-FFF2-40B4-BE49-F238E27FC236}">
                  <a16:creationId xmlns:a16="http://schemas.microsoft.com/office/drawing/2014/main" id="{17E59807-75E5-7D4F-98C9-F384A51B0134}"/>
                </a:ext>
              </a:extLst>
            </p:cNvPr>
            <p:cNvSpPr/>
            <p:nvPr/>
          </p:nvSpPr>
          <p:spPr>
            <a:xfrm>
              <a:off x="751938" y="2835378"/>
              <a:ext cx="112500" cy="899700"/>
            </a:xfrm>
            <a:prstGeom prst="roundRect">
              <a:avLst>
                <a:gd name="adj" fmla="val 50000"/>
              </a:avLst>
            </a:prstGeom>
            <a:solidFill>
              <a:srgbClr val="0F3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5;p36">
              <a:extLst>
                <a:ext uri="{FF2B5EF4-FFF2-40B4-BE49-F238E27FC236}">
                  <a16:creationId xmlns:a16="http://schemas.microsoft.com/office/drawing/2014/main" id="{0D1615E8-3BEF-DCC6-7F35-FA4CE88AA691}"/>
                </a:ext>
              </a:extLst>
            </p:cNvPr>
            <p:cNvSpPr/>
            <p:nvPr/>
          </p:nvSpPr>
          <p:spPr>
            <a:xfrm>
              <a:off x="751938" y="3734917"/>
              <a:ext cx="112500" cy="899700"/>
            </a:xfrm>
            <a:prstGeom prst="roundRect">
              <a:avLst>
                <a:gd name="adj" fmla="val 50000"/>
              </a:avLst>
            </a:prstGeom>
            <a:solidFill>
              <a:srgbClr val="AAABB0"/>
            </a:solidFill>
            <a:ln>
              <a:solidFill>
                <a:srgbClr val="AAABB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6;p36">
              <a:extLst>
                <a:ext uri="{FF2B5EF4-FFF2-40B4-BE49-F238E27FC236}">
                  <a16:creationId xmlns:a16="http://schemas.microsoft.com/office/drawing/2014/main" id="{8A795AC9-2FDB-A0D5-0E75-7632B15E4077}"/>
                </a:ext>
              </a:extLst>
            </p:cNvPr>
            <p:cNvSpPr/>
            <p:nvPr/>
          </p:nvSpPr>
          <p:spPr>
            <a:xfrm rot="-5400000" flipH="1">
              <a:off x="705946" y="1833748"/>
              <a:ext cx="204498" cy="204486"/>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FDB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7;p36">
              <a:extLst>
                <a:ext uri="{FF2B5EF4-FFF2-40B4-BE49-F238E27FC236}">
                  <a16:creationId xmlns:a16="http://schemas.microsoft.com/office/drawing/2014/main" id="{E9C0E58D-6D15-DF05-E830-0711632791F3}"/>
                </a:ext>
              </a:extLst>
            </p:cNvPr>
            <p:cNvSpPr/>
            <p:nvPr/>
          </p:nvSpPr>
          <p:spPr>
            <a:xfrm>
              <a:off x="751938" y="1036301"/>
              <a:ext cx="112500" cy="899700"/>
            </a:xfrm>
            <a:prstGeom prst="roundRect">
              <a:avLst>
                <a:gd name="adj" fmla="val 50000"/>
              </a:avLst>
            </a:prstGeom>
            <a:solidFill>
              <a:srgbClr val="FDB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8;p36">
              <a:extLst>
                <a:ext uri="{FF2B5EF4-FFF2-40B4-BE49-F238E27FC236}">
                  <a16:creationId xmlns:a16="http://schemas.microsoft.com/office/drawing/2014/main" id="{0EA6DC15-ACEF-D913-6515-E12B710DEC6A}"/>
                </a:ext>
              </a:extLst>
            </p:cNvPr>
            <p:cNvSpPr/>
            <p:nvPr/>
          </p:nvSpPr>
          <p:spPr>
            <a:xfrm rot="-5400000" flipH="1">
              <a:off x="705946" y="2733210"/>
              <a:ext cx="204498" cy="204486"/>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79A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09;p36">
              <a:extLst>
                <a:ext uri="{FF2B5EF4-FFF2-40B4-BE49-F238E27FC236}">
                  <a16:creationId xmlns:a16="http://schemas.microsoft.com/office/drawing/2014/main" id="{6FC71F6C-8537-DD1A-D33B-CB0AF7FA9106}"/>
                </a:ext>
              </a:extLst>
            </p:cNvPr>
            <p:cNvSpPr/>
            <p:nvPr/>
          </p:nvSpPr>
          <p:spPr>
            <a:xfrm rot="-5400000" flipH="1">
              <a:off x="705946" y="3632660"/>
              <a:ext cx="204498" cy="204486"/>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0F3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10;p36">
              <a:extLst>
                <a:ext uri="{FF2B5EF4-FFF2-40B4-BE49-F238E27FC236}">
                  <a16:creationId xmlns:a16="http://schemas.microsoft.com/office/drawing/2014/main" id="{7AEEFBB5-C810-C711-844E-A84FBE12E73E}"/>
                </a:ext>
              </a:extLst>
            </p:cNvPr>
            <p:cNvSpPr/>
            <p:nvPr/>
          </p:nvSpPr>
          <p:spPr>
            <a:xfrm rot="-5400000" flipH="1">
              <a:off x="705946" y="4532110"/>
              <a:ext cx="204498" cy="204486"/>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AAABB0"/>
            </a:solidFill>
            <a:ln>
              <a:solidFill>
                <a:srgbClr val="AAABB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 name="Google Shape;615;p36">
            <a:extLst>
              <a:ext uri="{FF2B5EF4-FFF2-40B4-BE49-F238E27FC236}">
                <a16:creationId xmlns:a16="http://schemas.microsoft.com/office/drawing/2014/main" id="{797EB8EA-2D12-DAF7-7899-E1856402559A}"/>
              </a:ext>
              <a:ext uri="{C183D7F6-B498-43B3-948B-1728B52AA6E4}">
                <adec:decorative xmlns:adec="http://schemas.microsoft.com/office/drawing/2017/decorative" val="1"/>
              </a:ext>
            </a:extLst>
          </p:cNvPr>
          <p:cNvSpPr/>
          <p:nvPr/>
        </p:nvSpPr>
        <p:spPr>
          <a:xfrm>
            <a:off x="9019715" y="1342794"/>
            <a:ext cx="936331" cy="936331"/>
          </a:xfrm>
          <a:prstGeom prst="ellipse">
            <a:avLst/>
          </a:prstGeom>
          <a:solidFill>
            <a:srgbClr val="FDB91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chemeClr val="accent6"/>
              </a:solidFill>
              <a:latin typeface="Fira Sans Extra Condensed SemiBold"/>
              <a:ea typeface="Fira Sans Extra Condensed SemiBold"/>
              <a:cs typeface="Fira Sans Extra Condensed SemiBold"/>
              <a:sym typeface="Fira Sans Extra Condensed SemiBold"/>
            </a:endParaRPr>
          </a:p>
        </p:txBody>
      </p:sp>
      <p:sp>
        <p:nvSpPr>
          <p:cNvPr id="46" name="Google Shape;620;p36">
            <a:extLst>
              <a:ext uri="{FF2B5EF4-FFF2-40B4-BE49-F238E27FC236}">
                <a16:creationId xmlns:a16="http://schemas.microsoft.com/office/drawing/2014/main" id="{858EB9B8-4FEC-BE80-654A-3C278C185503}"/>
              </a:ext>
              <a:ext uri="{C183D7F6-B498-43B3-948B-1728B52AA6E4}">
                <adec:decorative xmlns:adec="http://schemas.microsoft.com/office/drawing/2017/decorative" val="1"/>
              </a:ext>
            </a:extLst>
          </p:cNvPr>
          <p:cNvSpPr/>
          <p:nvPr/>
        </p:nvSpPr>
        <p:spPr>
          <a:xfrm>
            <a:off x="9020268" y="2389497"/>
            <a:ext cx="936331" cy="936331"/>
          </a:xfrm>
          <a:prstGeom prst="ellipse">
            <a:avLst/>
          </a:prstGeom>
          <a:solidFill>
            <a:srgbClr val="79A1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chemeClr val="accent6"/>
              </a:solidFill>
              <a:latin typeface="Fira Sans Extra Condensed SemiBold"/>
              <a:ea typeface="Fira Sans Extra Condensed SemiBold"/>
              <a:cs typeface="Fira Sans Extra Condensed SemiBold"/>
              <a:sym typeface="Fira Sans Extra Condensed SemiBold"/>
            </a:endParaRPr>
          </a:p>
        </p:txBody>
      </p:sp>
      <p:sp>
        <p:nvSpPr>
          <p:cNvPr id="47" name="Google Shape;625;p36">
            <a:extLst>
              <a:ext uri="{FF2B5EF4-FFF2-40B4-BE49-F238E27FC236}">
                <a16:creationId xmlns:a16="http://schemas.microsoft.com/office/drawing/2014/main" id="{2D15670D-D253-6462-5877-780BF8E7590E}"/>
              </a:ext>
              <a:ext uri="{C183D7F6-B498-43B3-948B-1728B52AA6E4}">
                <adec:decorative xmlns:adec="http://schemas.microsoft.com/office/drawing/2017/decorative" val="1"/>
              </a:ext>
            </a:extLst>
          </p:cNvPr>
          <p:cNvSpPr/>
          <p:nvPr/>
        </p:nvSpPr>
        <p:spPr>
          <a:xfrm>
            <a:off x="9023151" y="3448458"/>
            <a:ext cx="936331" cy="936331"/>
          </a:xfrm>
          <a:prstGeom prst="ellipse">
            <a:avLst/>
          </a:prstGeom>
          <a:solidFill>
            <a:srgbClr val="0F365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chemeClr val="accent6"/>
              </a:solidFill>
              <a:latin typeface="Fira Sans Extra Condensed SemiBold"/>
              <a:ea typeface="Fira Sans Extra Condensed SemiBold"/>
              <a:cs typeface="Fira Sans Extra Condensed SemiBold"/>
              <a:sym typeface="Fira Sans Extra Condensed SemiBold"/>
            </a:endParaRPr>
          </a:p>
        </p:txBody>
      </p:sp>
      <p:sp>
        <p:nvSpPr>
          <p:cNvPr id="49" name="Google Shape;630;p36">
            <a:extLst>
              <a:ext uri="{FF2B5EF4-FFF2-40B4-BE49-F238E27FC236}">
                <a16:creationId xmlns:a16="http://schemas.microsoft.com/office/drawing/2014/main" id="{30A4EBC7-57B6-43EF-5A36-8B3C59FDB7EB}"/>
              </a:ext>
              <a:ext uri="{C183D7F6-B498-43B3-948B-1728B52AA6E4}">
                <adec:decorative xmlns:adec="http://schemas.microsoft.com/office/drawing/2017/decorative" val="1"/>
              </a:ext>
            </a:extLst>
          </p:cNvPr>
          <p:cNvSpPr/>
          <p:nvPr/>
        </p:nvSpPr>
        <p:spPr>
          <a:xfrm>
            <a:off x="9020268" y="4507420"/>
            <a:ext cx="936331" cy="936331"/>
          </a:xfrm>
          <a:prstGeom prst="ellipse">
            <a:avLst/>
          </a:prstGeom>
          <a:solidFill>
            <a:srgbClr val="AAABB0"/>
          </a:solidFill>
          <a:ln>
            <a:solidFill>
              <a:srgbClr val="AAABB0"/>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chemeClr val="accent6"/>
              </a:solidFill>
              <a:latin typeface="Fira Sans Extra Condensed SemiBold"/>
              <a:ea typeface="Fira Sans Extra Condensed SemiBold"/>
              <a:cs typeface="Fira Sans Extra Condensed SemiBold"/>
              <a:sym typeface="Fira Sans Extra Condensed SemiBold"/>
            </a:endParaRPr>
          </a:p>
        </p:txBody>
      </p:sp>
      <p:grpSp>
        <p:nvGrpSpPr>
          <p:cNvPr id="50" name="Google Shape;646;p36">
            <a:extLst>
              <a:ext uri="{FF2B5EF4-FFF2-40B4-BE49-F238E27FC236}">
                <a16:creationId xmlns:a16="http://schemas.microsoft.com/office/drawing/2014/main" id="{CB7A21E5-5B5F-9857-8564-3B4C8F12F233}"/>
              </a:ext>
              <a:ext uri="{C183D7F6-B498-43B3-948B-1728B52AA6E4}">
                <adec:decorative xmlns:adec="http://schemas.microsoft.com/office/drawing/2017/decorative" val="1"/>
              </a:ext>
            </a:extLst>
          </p:cNvPr>
          <p:cNvGrpSpPr/>
          <p:nvPr/>
        </p:nvGrpSpPr>
        <p:grpSpPr>
          <a:xfrm>
            <a:off x="9283846" y="3727309"/>
            <a:ext cx="415858" cy="414755"/>
            <a:chOff x="-937025" y="2064750"/>
            <a:chExt cx="292225" cy="291450"/>
          </a:xfrm>
          <a:solidFill>
            <a:schemeClr val="bg1"/>
          </a:solidFill>
        </p:grpSpPr>
        <p:sp>
          <p:nvSpPr>
            <p:cNvPr id="51" name="Google Shape;647;p36">
              <a:extLst>
                <a:ext uri="{FF2B5EF4-FFF2-40B4-BE49-F238E27FC236}">
                  <a16:creationId xmlns:a16="http://schemas.microsoft.com/office/drawing/2014/main" id="{2C685F7C-7960-E0B8-610A-477500C220E4}"/>
                </a:ext>
              </a:extLst>
            </p:cNvPr>
            <p:cNvSpPr/>
            <p:nvPr/>
          </p:nvSpPr>
          <p:spPr>
            <a:xfrm>
              <a:off x="-834625" y="2134850"/>
              <a:ext cx="86650" cy="85075"/>
            </a:xfrm>
            <a:custGeom>
              <a:avLst/>
              <a:gdLst/>
              <a:ahLst/>
              <a:cxnLst/>
              <a:rect l="l" t="t" r="r" b="b"/>
              <a:pathLst>
                <a:path w="3466" h="3403" extrusionOk="0">
                  <a:moveTo>
                    <a:pt x="1702" y="599"/>
                  </a:moveTo>
                  <a:cubicBezTo>
                    <a:pt x="1922" y="599"/>
                    <a:pt x="2080" y="788"/>
                    <a:pt x="2080" y="977"/>
                  </a:cubicBezTo>
                  <a:cubicBezTo>
                    <a:pt x="2080" y="1166"/>
                    <a:pt x="1922" y="1324"/>
                    <a:pt x="1702" y="1324"/>
                  </a:cubicBezTo>
                  <a:cubicBezTo>
                    <a:pt x="1512" y="1324"/>
                    <a:pt x="1355" y="1166"/>
                    <a:pt x="1355" y="977"/>
                  </a:cubicBezTo>
                  <a:cubicBezTo>
                    <a:pt x="1355" y="788"/>
                    <a:pt x="1512" y="599"/>
                    <a:pt x="1702" y="599"/>
                  </a:cubicBezTo>
                  <a:close/>
                  <a:moveTo>
                    <a:pt x="1765" y="2048"/>
                  </a:moveTo>
                  <a:cubicBezTo>
                    <a:pt x="2174" y="2048"/>
                    <a:pt x="2584" y="2300"/>
                    <a:pt x="2741" y="2710"/>
                  </a:cubicBezTo>
                  <a:lnTo>
                    <a:pt x="756" y="2710"/>
                  </a:lnTo>
                  <a:cubicBezTo>
                    <a:pt x="914" y="2300"/>
                    <a:pt x="1292" y="2048"/>
                    <a:pt x="1765" y="2048"/>
                  </a:cubicBezTo>
                  <a:close/>
                  <a:moveTo>
                    <a:pt x="1702" y="0"/>
                  </a:moveTo>
                  <a:cubicBezTo>
                    <a:pt x="1166" y="0"/>
                    <a:pt x="693" y="441"/>
                    <a:pt x="693" y="1009"/>
                  </a:cubicBezTo>
                  <a:cubicBezTo>
                    <a:pt x="693" y="1198"/>
                    <a:pt x="788" y="1387"/>
                    <a:pt x="851" y="1576"/>
                  </a:cubicBezTo>
                  <a:cubicBezTo>
                    <a:pt x="347" y="1891"/>
                    <a:pt x="0" y="2426"/>
                    <a:pt x="0" y="3056"/>
                  </a:cubicBezTo>
                  <a:cubicBezTo>
                    <a:pt x="0" y="3245"/>
                    <a:pt x="158" y="3403"/>
                    <a:pt x="347" y="3403"/>
                  </a:cubicBezTo>
                  <a:lnTo>
                    <a:pt x="3088" y="3403"/>
                  </a:lnTo>
                  <a:cubicBezTo>
                    <a:pt x="3308" y="3403"/>
                    <a:pt x="3466" y="3245"/>
                    <a:pt x="3466" y="3056"/>
                  </a:cubicBezTo>
                  <a:cubicBezTo>
                    <a:pt x="3434" y="2426"/>
                    <a:pt x="3088" y="1828"/>
                    <a:pt x="2584" y="1576"/>
                  </a:cubicBezTo>
                  <a:cubicBezTo>
                    <a:pt x="2710" y="1387"/>
                    <a:pt x="2741" y="1198"/>
                    <a:pt x="2741" y="1009"/>
                  </a:cubicBezTo>
                  <a:cubicBezTo>
                    <a:pt x="2741" y="441"/>
                    <a:pt x="2269" y="0"/>
                    <a:pt x="17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648;p36">
              <a:extLst>
                <a:ext uri="{FF2B5EF4-FFF2-40B4-BE49-F238E27FC236}">
                  <a16:creationId xmlns:a16="http://schemas.microsoft.com/office/drawing/2014/main" id="{723514B1-55DC-4A1C-8082-5981FE8D83E6}"/>
                </a:ext>
              </a:extLst>
            </p:cNvPr>
            <p:cNvSpPr/>
            <p:nvPr/>
          </p:nvSpPr>
          <p:spPr>
            <a:xfrm>
              <a:off x="-936225" y="2304975"/>
              <a:ext cx="289850" cy="51225"/>
            </a:xfrm>
            <a:custGeom>
              <a:avLst/>
              <a:gdLst/>
              <a:ahLst/>
              <a:cxnLst/>
              <a:rect l="l" t="t" r="r" b="b"/>
              <a:pathLst>
                <a:path w="11594" h="2049" extrusionOk="0">
                  <a:moveTo>
                    <a:pt x="3056" y="662"/>
                  </a:moveTo>
                  <a:cubicBezTo>
                    <a:pt x="3277" y="662"/>
                    <a:pt x="3434" y="820"/>
                    <a:pt x="3434" y="1009"/>
                  </a:cubicBezTo>
                  <a:cubicBezTo>
                    <a:pt x="3434" y="1229"/>
                    <a:pt x="3277" y="1387"/>
                    <a:pt x="3056" y="1387"/>
                  </a:cubicBezTo>
                  <a:lnTo>
                    <a:pt x="1008" y="1387"/>
                  </a:lnTo>
                  <a:cubicBezTo>
                    <a:pt x="819" y="1387"/>
                    <a:pt x="662" y="1229"/>
                    <a:pt x="662" y="1009"/>
                  </a:cubicBezTo>
                  <a:cubicBezTo>
                    <a:pt x="662" y="820"/>
                    <a:pt x="819" y="662"/>
                    <a:pt x="1008" y="662"/>
                  </a:cubicBezTo>
                  <a:close/>
                  <a:moveTo>
                    <a:pt x="10586" y="693"/>
                  </a:moveTo>
                  <a:cubicBezTo>
                    <a:pt x="10775" y="693"/>
                    <a:pt x="10932" y="851"/>
                    <a:pt x="10932" y="1072"/>
                  </a:cubicBezTo>
                  <a:cubicBezTo>
                    <a:pt x="10901" y="1229"/>
                    <a:pt x="10775" y="1387"/>
                    <a:pt x="10586" y="1387"/>
                  </a:cubicBezTo>
                  <a:lnTo>
                    <a:pt x="4001" y="1387"/>
                  </a:lnTo>
                  <a:cubicBezTo>
                    <a:pt x="4096" y="1166"/>
                    <a:pt x="4096" y="914"/>
                    <a:pt x="4001" y="693"/>
                  </a:cubicBezTo>
                  <a:close/>
                  <a:moveTo>
                    <a:pt x="1008" y="0"/>
                  </a:moveTo>
                  <a:cubicBezTo>
                    <a:pt x="473" y="0"/>
                    <a:pt x="0" y="473"/>
                    <a:pt x="0" y="1009"/>
                  </a:cubicBezTo>
                  <a:cubicBezTo>
                    <a:pt x="0" y="1576"/>
                    <a:pt x="473" y="2048"/>
                    <a:pt x="1008" y="2048"/>
                  </a:cubicBezTo>
                  <a:lnTo>
                    <a:pt x="10586" y="2048"/>
                  </a:lnTo>
                  <a:cubicBezTo>
                    <a:pt x="11121" y="2048"/>
                    <a:pt x="11594" y="1576"/>
                    <a:pt x="11594" y="1009"/>
                  </a:cubicBezTo>
                  <a:cubicBezTo>
                    <a:pt x="11594" y="473"/>
                    <a:pt x="11121" y="0"/>
                    <a:pt x="105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649;p36">
              <a:extLst>
                <a:ext uri="{FF2B5EF4-FFF2-40B4-BE49-F238E27FC236}">
                  <a16:creationId xmlns:a16="http://schemas.microsoft.com/office/drawing/2014/main" id="{340E8DB4-6757-A731-CCF8-85E14DD107E6}"/>
                </a:ext>
              </a:extLst>
            </p:cNvPr>
            <p:cNvSpPr/>
            <p:nvPr/>
          </p:nvSpPr>
          <p:spPr>
            <a:xfrm>
              <a:off x="-937025" y="2064750"/>
              <a:ext cx="292225" cy="223125"/>
            </a:xfrm>
            <a:custGeom>
              <a:avLst/>
              <a:gdLst/>
              <a:ahLst/>
              <a:cxnLst/>
              <a:rect l="l" t="t" r="r" b="b"/>
              <a:pathLst>
                <a:path w="11689" h="8925" extrusionOk="0">
                  <a:moveTo>
                    <a:pt x="3813" y="662"/>
                  </a:moveTo>
                  <a:cubicBezTo>
                    <a:pt x="4002" y="662"/>
                    <a:pt x="4159" y="820"/>
                    <a:pt x="4159" y="1009"/>
                  </a:cubicBezTo>
                  <a:lnTo>
                    <a:pt x="4159" y="1355"/>
                  </a:lnTo>
                  <a:lnTo>
                    <a:pt x="3813" y="1355"/>
                  </a:lnTo>
                  <a:cubicBezTo>
                    <a:pt x="3246" y="1355"/>
                    <a:pt x="2773" y="1828"/>
                    <a:pt x="2773" y="2395"/>
                  </a:cubicBezTo>
                  <a:lnTo>
                    <a:pt x="2773" y="4978"/>
                  </a:lnTo>
                  <a:lnTo>
                    <a:pt x="2080" y="5703"/>
                  </a:lnTo>
                  <a:lnTo>
                    <a:pt x="2080" y="5199"/>
                  </a:lnTo>
                  <a:cubicBezTo>
                    <a:pt x="2080" y="4978"/>
                    <a:pt x="1922" y="4821"/>
                    <a:pt x="1702" y="4821"/>
                  </a:cubicBezTo>
                  <a:lnTo>
                    <a:pt x="1040" y="4821"/>
                  </a:lnTo>
                  <a:cubicBezTo>
                    <a:pt x="851" y="4821"/>
                    <a:pt x="694" y="4663"/>
                    <a:pt x="694" y="4474"/>
                  </a:cubicBezTo>
                  <a:lnTo>
                    <a:pt x="694" y="1009"/>
                  </a:lnTo>
                  <a:cubicBezTo>
                    <a:pt x="694" y="820"/>
                    <a:pt x="851" y="662"/>
                    <a:pt x="1040" y="662"/>
                  </a:cubicBezTo>
                  <a:close/>
                  <a:moveTo>
                    <a:pt x="10649" y="662"/>
                  </a:moveTo>
                  <a:cubicBezTo>
                    <a:pt x="10838" y="662"/>
                    <a:pt x="10996" y="820"/>
                    <a:pt x="10996" y="1009"/>
                  </a:cubicBezTo>
                  <a:lnTo>
                    <a:pt x="10996" y="4474"/>
                  </a:lnTo>
                  <a:cubicBezTo>
                    <a:pt x="10996" y="4695"/>
                    <a:pt x="10838" y="4852"/>
                    <a:pt x="10649" y="4852"/>
                  </a:cubicBezTo>
                  <a:lnTo>
                    <a:pt x="9893" y="4852"/>
                  </a:lnTo>
                  <a:cubicBezTo>
                    <a:pt x="9704" y="4852"/>
                    <a:pt x="9547" y="5010"/>
                    <a:pt x="9547" y="5199"/>
                  </a:cubicBezTo>
                  <a:lnTo>
                    <a:pt x="9547" y="5703"/>
                  </a:lnTo>
                  <a:lnTo>
                    <a:pt x="8885" y="5010"/>
                  </a:lnTo>
                  <a:lnTo>
                    <a:pt x="8885" y="2395"/>
                  </a:lnTo>
                  <a:cubicBezTo>
                    <a:pt x="8885" y="1859"/>
                    <a:pt x="8412" y="1387"/>
                    <a:pt x="7845" y="1387"/>
                  </a:cubicBezTo>
                  <a:lnTo>
                    <a:pt x="7499" y="1387"/>
                  </a:lnTo>
                  <a:lnTo>
                    <a:pt x="7499" y="1009"/>
                  </a:lnTo>
                  <a:cubicBezTo>
                    <a:pt x="7499" y="820"/>
                    <a:pt x="7656" y="662"/>
                    <a:pt x="7845" y="662"/>
                  </a:cubicBezTo>
                  <a:close/>
                  <a:moveTo>
                    <a:pt x="7845" y="2048"/>
                  </a:moveTo>
                  <a:cubicBezTo>
                    <a:pt x="8066" y="2048"/>
                    <a:pt x="8223" y="2206"/>
                    <a:pt x="8223" y="2395"/>
                  </a:cubicBezTo>
                  <a:lnTo>
                    <a:pt x="8223" y="6522"/>
                  </a:lnTo>
                  <a:cubicBezTo>
                    <a:pt x="8223" y="6742"/>
                    <a:pt x="8066" y="6900"/>
                    <a:pt x="7845" y="6900"/>
                  </a:cubicBezTo>
                  <a:lnTo>
                    <a:pt x="6711" y="6900"/>
                  </a:lnTo>
                  <a:cubicBezTo>
                    <a:pt x="6585" y="6900"/>
                    <a:pt x="6491" y="6931"/>
                    <a:pt x="6428" y="7057"/>
                  </a:cubicBezTo>
                  <a:lnTo>
                    <a:pt x="5798" y="8003"/>
                  </a:lnTo>
                  <a:lnTo>
                    <a:pt x="5167" y="7057"/>
                  </a:lnTo>
                  <a:cubicBezTo>
                    <a:pt x="5104" y="6963"/>
                    <a:pt x="5010" y="6900"/>
                    <a:pt x="4915" y="6900"/>
                  </a:cubicBezTo>
                  <a:lnTo>
                    <a:pt x="3750" y="6900"/>
                  </a:lnTo>
                  <a:cubicBezTo>
                    <a:pt x="3561" y="6900"/>
                    <a:pt x="3403" y="6742"/>
                    <a:pt x="3403" y="6522"/>
                  </a:cubicBezTo>
                  <a:lnTo>
                    <a:pt x="3403" y="2395"/>
                  </a:lnTo>
                  <a:cubicBezTo>
                    <a:pt x="3403" y="2206"/>
                    <a:pt x="3561" y="2048"/>
                    <a:pt x="3750" y="2048"/>
                  </a:cubicBezTo>
                  <a:close/>
                  <a:moveTo>
                    <a:pt x="1009" y="0"/>
                  </a:moveTo>
                  <a:cubicBezTo>
                    <a:pt x="473" y="0"/>
                    <a:pt x="1" y="473"/>
                    <a:pt x="1" y="1009"/>
                  </a:cubicBezTo>
                  <a:lnTo>
                    <a:pt x="1" y="4474"/>
                  </a:lnTo>
                  <a:cubicBezTo>
                    <a:pt x="1" y="5041"/>
                    <a:pt x="473" y="5514"/>
                    <a:pt x="1009" y="5514"/>
                  </a:cubicBezTo>
                  <a:lnTo>
                    <a:pt x="1355" y="5514"/>
                  </a:lnTo>
                  <a:lnTo>
                    <a:pt x="1355" y="6522"/>
                  </a:lnTo>
                  <a:cubicBezTo>
                    <a:pt x="1355" y="6736"/>
                    <a:pt x="1544" y="6877"/>
                    <a:pt x="1724" y="6877"/>
                  </a:cubicBezTo>
                  <a:cubicBezTo>
                    <a:pt x="1809" y="6877"/>
                    <a:pt x="1893" y="6845"/>
                    <a:pt x="1954" y="6774"/>
                  </a:cubicBezTo>
                  <a:lnTo>
                    <a:pt x="2742" y="5986"/>
                  </a:lnTo>
                  <a:lnTo>
                    <a:pt x="2742" y="6522"/>
                  </a:lnTo>
                  <a:cubicBezTo>
                    <a:pt x="2742" y="7089"/>
                    <a:pt x="3214" y="7562"/>
                    <a:pt x="3781" y="7562"/>
                  </a:cubicBezTo>
                  <a:lnTo>
                    <a:pt x="4726" y="7562"/>
                  </a:lnTo>
                  <a:lnTo>
                    <a:pt x="5545" y="8759"/>
                  </a:lnTo>
                  <a:cubicBezTo>
                    <a:pt x="5608" y="8869"/>
                    <a:pt x="5719" y="8924"/>
                    <a:pt x="5825" y="8924"/>
                  </a:cubicBezTo>
                  <a:cubicBezTo>
                    <a:pt x="5931" y="8924"/>
                    <a:pt x="6034" y="8869"/>
                    <a:pt x="6081" y="8759"/>
                  </a:cubicBezTo>
                  <a:lnTo>
                    <a:pt x="6932" y="7562"/>
                  </a:lnTo>
                  <a:lnTo>
                    <a:pt x="7877" y="7562"/>
                  </a:lnTo>
                  <a:cubicBezTo>
                    <a:pt x="8412" y="7562"/>
                    <a:pt x="8885" y="7089"/>
                    <a:pt x="8885" y="6522"/>
                  </a:cubicBezTo>
                  <a:lnTo>
                    <a:pt x="8885" y="5986"/>
                  </a:lnTo>
                  <a:lnTo>
                    <a:pt x="9673" y="6774"/>
                  </a:lnTo>
                  <a:cubicBezTo>
                    <a:pt x="9733" y="6845"/>
                    <a:pt x="9817" y="6877"/>
                    <a:pt x="9903" y="6877"/>
                  </a:cubicBezTo>
                  <a:cubicBezTo>
                    <a:pt x="10083" y="6877"/>
                    <a:pt x="10271" y="6736"/>
                    <a:pt x="10271" y="6522"/>
                  </a:cubicBezTo>
                  <a:lnTo>
                    <a:pt x="10271" y="5514"/>
                  </a:lnTo>
                  <a:lnTo>
                    <a:pt x="10649" y="5514"/>
                  </a:lnTo>
                  <a:cubicBezTo>
                    <a:pt x="11216" y="5514"/>
                    <a:pt x="11689" y="5041"/>
                    <a:pt x="11689" y="4474"/>
                  </a:cubicBezTo>
                  <a:lnTo>
                    <a:pt x="11689" y="1009"/>
                  </a:lnTo>
                  <a:cubicBezTo>
                    <a:pt x="11689" y="441"/>
                    <a:pt x="11216" y="0"/>
                    <a:pt x="10649" y="0"/>
                  </a:cubicBezTo>
                  <a:lnTo>
                    <a:pt x="7845" y="0"/>
                  </a:lnTo>
                  <a:cubicBezTo>
                    <a:pt x="7310" y="0"/>
                    <a:pt x="6837" y="473"/>
                    <a:pt x="6837" y="1009"/>
                  </a:cubicBezTo>
                  <a:lnTo>
                    <a:pt x="6837" y="1387"/>
                  </a:lnTo>
                  <a:lnTo>
                    <a:pt x="4789" y="1387"/>
                  </a:lnTo>
                  <a:lnTo>
                    <a:pt x="4789" y="1009"/>
                  </a:lnTo>
                  <a:cubicBezTo>
                    <a:pt x="4789" y="473"/>
                    <a:pt x="4317"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4" name="Graphic 53">
            <a:extLst>
              <a:ext uri="{FF2B5EF4-FFF2-40B4-BE49-F238E27FC236}">
                <a16:creationId xmlns:a16="http://schemas.microsoft.com/office/drawing/2014/main" id="{BE788C06-888B-4541-1ADE-CB6364469174}"/>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204188" y="4674338"/>
            <a:ext cx="579872" cy="579872"/>
          </a:xfrm>
          <a:prstGeom prst="rect">
            <a:avLst/>
          </a:prstGeom>
        </p:spPr>
      </p:pic>
      <p:pic>
        <p:nvPicPr>
          <p:cNvPr id="56" name="Graphic 55">
            <a:extLst>
              <a:ext uri="{FF2B5EF4-FFF2-40B4-BE49-F238E27FC236}">
                <a16:creationId xmlns:a16="http://schemas.microsoft.com/office/drawing/2014/main" id="{3DF6CC04-B58E-C3E3-3C36-E34F9B7CD300}"/>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204188" y="1488882"/>
            <a:ext cx="579872" cy="579872"/>
          </a:xfrm>
          <a:prstGeom prst="rect">
            <a:avLst/>
          </a:prstGeom>
        </p:spPr>
      </p:pic>
      <p:sp>
        <p:nvSpPr>
          <p:cNvPr id="55" name="Google Shape;623;p36">
            <a:extLst>
              <a:ext uri="{FF2B5EF4-FFF2-40B4-BE49-F238E27FC236}">
                <a16:creationId xmlns:a16="http://schemas.microsoft.com/office/drawing/2014/main" id="{91723FA1-1C43-4BED-22B2-117A5069436C}"/>
              </a:ext>
            </a:extLst>
          </p:cNvPr>
          <p:cNvSpPr txBox="1"/>
          <p:nvPr/>
        </p:nvSpPr>
        <p:spPr>
          <a:xfrm>
            <a:off x="9998807" y="1442641"/>
            <a:ext cx="2175947" cy="6755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j-lt"/>
                <a:ea typeface="Fira Sans Extra Condensed SemiBold"/>
                <a:cs typeface="Fira Sans Extra Condensed SemiBold"/>
                <a:sym typeface="Fira Sans Extra Condensed SemiBold"/>
              </a:rPr>
              <a:t>Market Risks</a:t>
            </a:r>
            <a:endParaRPr b="1" dirty="0">
              <a:latin typeface="+mj-lt"/>
              <a:ea typeface="Fira Sans Extra Condensed SemiBold"/>
              <a:cs typeface="Fira Sans Extra Condensed SemiBold"/>
              <a:sym typeface="Fira Sans Extra Condensed SemiBold"/>
            </a:endParaRPr>
          </a:p>
        </p:txBody>
      </p:sp>
      <p:sp>
        <p:nvSpPr>
          <p:cNvPr id="57" name="Google Shape;613;p36">
            <a:extLst>
              <a:ext uri="{FF2B5EF4-FFF2-40B4-BE49-F238E27FC236}">
                <a16:creationId xmlns:a16="http://schemas.microsoft.com/office/drawing/2014/main" id="{7B911740-F599-969F-43DE-342856B34D33}"/>
              </a:ext>
            </a:extLst>
          </p:cNvPr>
          <p:cNvSpPr txBox="1"/>
          <p:nvPr/>
        </p:nvSpPr>
        <p:spPr>
          <a:xfrm>
            <a:off x="10016053" y="2543322"/>
            <a:ext cx="2175947" cy="6755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j-lt"/>
                <a:ea typeface="Fira Sans Extra Condensed SemiBold"/>
                <a:cs typeface="Fira Sans Extra Condensed SemiBold"/>
                <a:sym typeface="Fira Sans Extra Condensed SemiBold"/>
              </a:rPr>
              <a:t>Operational Risks</a:t>
            </a:r>
            <a:endParaRPr b="1" dirty="0">
              <a:latin typeface="+mj-lt"/>
              <a:ea typeface="Fira Sans Extra Condensed SemiBold"/>
              <a:cs typeface="Fira Sans Extra Condensed SemiBold"/>
              <a:sym typeface="Fira Sans Extra Condensed SemiBold"/>
            </a:endParaRPr>
          </a:p>
        </p:txBody>
      </p:sp>
      <p:sp>
        <p:nvSpPr>
          <p:cNvPr id="21" name="Google Shape;618;p36">
            <a:extLst>
              <a:ext uri="{FF2B5EF4-FFF2-40B4-BE49-F238E27FC236}">
                <a16:creationId xmlns:a16="http://schemas.microsoft.com/office/drawing/2014/main" id="{DDBF51A6-7E18-5F85-95EC-4440298E90D1}"/>
              </a:ext>
            </a:extLst>
          </p:cNvPr>
          <p:cNvSpPr txBox="1"/>
          <p:nvPr/>
        </p:nvSpPr>
        <p:spPr>
          <a:xfrm>
            <a:off x="10016053" y="3560087"/>
            <a:ext cx="2175947" cy="6755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mj-lt"/>
                <a:ea typeface="Fira Sans Extra Condensed SemiBold"/>
                <a:cs typeface="Fira Sans Extra Condensed SemiBold"/>
                <a:sym typeface="Fira Sans Extra Condensed SemiBold"/>
              </a:rPr>
              <a:t>Fraud Risks</a:t>
            </a:r>
            <a:endParaRPr b="1" dirty="0">
              <a:latin typeface="+mj-lt"/>
              <a:ea typeface="Fira Sans Extra Condensed SemiBold"/>
              <a:cs typeface="Fira Sans Extra Condensed SemiBold"/>
              <a:sym typeface="Fira Sans Extra Condensed SemiBold"/>
            </a:endParaRPr>
          </a:p>
        </p:txBody>
      </p:sp>
      <p:sp>
        <p:nvSpPr>
          <p:cNvPr id="48" name="Google Shape;628;p36">
            <a:extLst>
              <a:ext uri="{FF2B5EF4-FFF2-40B4-BE49-F238E27FC236}">
                <a16:creationId xmlns:a16="http://schemas.microsoft.com/office/drawing/2014/main" id="{FB6D9432-3043-CFD3-5939-20DA7277CC92}"/>
              </a:ext>
            </a:extLst>
          </p:cNvPr>
          <p:cNvSpPr txBox="1"/>
          <p:nvPr/>
        </p:nvSpPr>
        <p:spPr>
          <a:xfrm>
            <a:off x="10016053" y="4620224"/>
            <a:ext cx="2175947" cy="6755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mj-lt"/>
                <a:ea typeface="Fira Sans Extra Condensed SemiBold"/>
                <a:cs typeface="Fira Sans Extra Condensed SemiBold"/>
                <a:sym typeface="Fira Sans Extra Condensed SemiBold"/>
              </a:rPr>
              <a:t>Cybersecurity Risks</a:t>
            </a:r>
            <a:endParaRPr b="1" dirty="0">
              <a:latin typeface="+mj-lt"/>
              <a:ea typeface="Fira Sans Extra Condensed SemiBold"/>
              <a:cs typeface="Fira Sans Extra Condensed SemiBold"/>
              <a:sym typeface="Fira Sans Extra Condensed SemiBold"/>
            </a:endParaRPr>
          </a:p>
        </p:txBody>
      </p:sp>
      <p:pic>
        <p:nvPicPr>
          <p:cNvPr id="58" name="Graphic 57">
            <a:extLst>
              <a:ext uri="{FF2B5EF4-FFF2-40B4-BE49-F238E27FC236}">
                <a16:creationId xmlns:a16="http://schemas.microsoft.com/office/drawing/2014/main" id="{7BFE8017-92F8-AA35-A7E5-66811E2B4951}"/>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204188" y="2594264"/>
            <a:ext cx="579872" cy="579872"/>
          </a:xfrm>
          <a:prstGeom prst="rect">
            <a:avLst/>
          </a:prstGeom>
        </p:spPr>
      </p:pic>
      <p:sp>
        <p:nvSpPr>
          <p:cNvPr id="6" name="Rectangle 5">
            <a:extLst>
              <a:ext uri="{FF2B5EF4-FFF2-40B4-BE49-F238E27FC236}">
                <a16:creationId xmlns:a16="http://schemas.microsoft.com/office/drawing/2014/main" id="{D6220374-8D8A-671E-1061-9AAD0B1C77D1}"/>
              </a:ext>
              <a:ext uri="{C183D7F6-B498-43B3-948B-1728B52AA6E4}">
                <adec:decorative xmlns:adec="http://schemas.microsoft.com/office/drawing/2017/decorative" val="1"/>
              </a:ext>
            </a:extLst>
          </p:cNvPr>
          <p:cNvSpPr/>
          <p:nvPr/>
        </p:nvSpPr>
        <p:spPr>
          <a:xfrm>
            <a:off x="8874246" y="3427778"/>
            <a:ext cx="3243160" cy="206972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4A54A97-FF28-BB92-3E80-7790DC4FC7B3}"/>
              </a:ext>
              <a:ext uri="{C183D7F6-B498-43B3-948B-1728B52AA6E4}">
                <adec:decorative xmlns:adec="http://schemas.microsoft.com/office/drawing/2017/decorative" val="1"/>
              </a:ext>
            </a:extLst>
          </p:cNvPr>
          <p:cNvSpPr/>
          <p:nvPr/>
        </p:nvSpPr>
        <p:spPr>
          <a:xfrm>
            <a:off x="8820333" y="1277540"/>
            <a:ext cx="3243160" cy="101323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5568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a:xfrm>
            <a:off x="1371599" y="99588"/>
            <a:ext cx="10820401" cy="936332"/>
          </a:xfrm>
        </p:spPr>
        <p:txBody>
          <a:bodyPr/>
          <a:lstStyle/>
          <a:p>
            <a:r>
              <a:rPr lang="en-US" dirty="0"/>
              <a:t>Digital Asset Investing – Fraud Risks</a:t>
            </a:r>
          </a:p>
        </p:txBody>
      </p:sp>
      <p:sp>
        <p:nvSpPr>
          <p:cNvPr id="92" name="Rectangle: Rounded Corners 91">
            <a:extLst>
              <a:ext uri="{FF2B5EF4-FFF2-40B4-BE49-F238E27FC236}">
                <a16:creationId xmlns:a16="http://schemas.microsoft.com/office/drawing/2014/main" id="{29CF944C-ABEC-44D7-1632-508A2F07B5DC}"/>
              </a:ext>
            </a:extLst>
          </p:cNvPr>
          <p:cNvSpPr/>
          <p:nvPr/>
        </p:nvSpPr>
        <p:spPr>
          <a:xfrm>
            <a:off x="1290229" y="1254614"/>
            <a:ext cx="6980222" cy="601663"/>
          </a:xfrm>
          <a:prstGeom prst="roundRect">
            <a:avLst/>
          </a:prstGeom>
          <a:solidFill>
            <a:srgbClr val="0F3655"/>
          </a:solidFill>
          <a:ln>
            <a:solidFill>
              <a:srgbClr val="AAABB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Fraud Risks</a:t>
            </a:r>
          </a:p>
        </p:txBody>
      </p:sp>
      <p:pic>
        <p:nvPicPr>
          <p:cNvPr id="6" name="Picture 5" descr="People interacting with smart phones">
            <a:extLst>
              <a:ext uri="{FF2B5EF4-FFF2-40B4-BE49-F238E27FC236}">
                <a16:creationId xmlns:a16="http://schemas.microsoft.com/office/drawing/2014/main" id="{BBD25619-564A-45B9-8C23-30979742B2FF}"/>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95079" y="1247198"/>
            <a:ext cx="2210976" cy="2212848"/>
          </a:xfrm>
          <a:prstGeom prst="ellipse">
            <a:avLst/>
          </a:prstGeom>
          <a:ln>
            <a:solidFill>
              <a:schemeClr val="accent6"/>
            </a:solidFill>
          </a:ln>
          <a:scene3d>
            <a:camera prst="orthographicFront"/>
            <a:lightRig rig="threePt" dir="t"/>
          </a:scene3d>
          <a:sp3d>
            <a:bevelT/>
          </a:sp3d>
        </p:spPr>
      </p:pic>
      <p:sp>
        <p:nvSpPr>
          <p:cNvPr id="9" name="Text Placeholder 3">
            <a:extLst>
              <a:ext uri="{FF2B5EF4-FFF2-40B4-BE49-F238E27FC236}">
                <a16:creationId xmlns:a16="http://schemas.microsoft.com/office/drawing/2014/main" id="{CD3A8192-0854-4AF8-B80A-FA87A7CAFC23}"/>
              </a:ext>
            </a:extLst>
          </p:cNvPr>
          <p:cNvSpPr>
            <a:spLocks noGrp="1"/>
          </p:cNvSpPr>
          <p:nvPr>
            <p:ph type="body" sz="quarter" idx="10"/>
          </p:nvPr>
        </p:nvSpPr>
        <p:spPr>
          <a:xfrm>
            <a:off x="2613774" y="1947238"/>
            <a:ext cx="5307602" cy="3072180"/>
          </a:xfrm>
        </p:spPr>
        <p:txBody>
          <a:bodyPr/>
          <a:lstStyle/>
          <a:p>
            <a:pPr marL="342900" indent="-342900">
              <a:buClr>
                <a:schemeClr val="accent1"/>
              </a:buClr>
              <a:buFont typeface="Wingdings" panose="05000000000000000000" pitchFamily="2" charset="2"/>
              <a:buChar char="§"/>
            </a:pPr>
            <a:r>
              <a:rPr lang="en-US" sz="2000" b="0" dirty="0"/>
              <a:t>Social media anonymity and scams</a:t>
            </a:r>
          </a:p>
          <a:p>
            <a:pPr marL="685800" lvl="1">
              <a:spcAft>
                <a:spcPts val="600"/>
              </a:spcAft>
              <a:buClr>
                <a:schemeClr val="tx1"/>
              </a:buClr>
              <a:buSzPct val="80000"/>
              <a:buFont typeface="Arial" panose="020B0604020202020204" pitchFamily="34" charset="0"/>
              <a:buChar char="□"/>
            </a:pPr>
            <a:r>
              <a:rPr lang="en-US" dirty="0"/>
              <a:t>Most digital asset scams begin on social media or messaging apps</a:t>
            </a:r>
          </a:p>
          <a:p>
            <a:pPr marL="342900" indent="-342900">
              <a:buClr>
                <a:schemeClr val="accent1"/>
              </a:buClr>
              <a:buFont typeface="Wingdings" panose="05000000000000000000" pitchFamily="2" charset="2"/>
              <a:buChar char="§"/>
            </a:pPr>
            <a:r>
              <a:rPr lang="en-US" sz="2000" b="0" dirty="0"/>
              <a:t>Data can be manipulated</a:t>
            </a:r>
          </a:p>
          <a:p>
            <a:pPr marL="685800" lvl="1">
              <a:spcAft>
                <a:spcPts val="600"/>
              </a:spcAft>
              <a:buClr>
                <a:schemeClr val="tx1"/>
              </a:buClr>
              <a:buSzPct val="80000"/>
              <a:buFont typeface="Arial" panose="020B0604020202020204" pitchFamily="34" charset="0"/>
              <a:buChar char="□"/>
            </a:pPr>
            <a:r>
              <a:rPr lang="en-US" dirty="0"/>
              <a:t>Criminals can hack social media profiles or easily create new aliases</a:t>
            </a:r>
          </a:p>
          <a:p>
            <a:pPr marL="342900" indent="-342900">
              <a:buClr>
                <a:schemeClr val="accent1"/>
              </a:buClr>
              <a:buFont typeface="Wingdings" panose="05000000000000000000" pitchFamily="2" charset="2"/>
              <a:buChar char="§"/>
            </a:pPr>
            <a:r>
              <a:rPr lang="en-US" sz="2000" b="0" dirty="0"/>
              <a:t>Fake websites and trading platforms</a:t>
            </a:r>
          </a:p>
        </p:txBody>
      </p:sp>
      <p:grpSp>
        <p:nvGrpSpPr>
          <p:cNvPr id="66" name="Google Shape;602;p36">
            <a:extLst>
              <a:ext uri="{FF2B5EF4-FFF2-40B4-BE49-F238E27FC236}">
                <a16:creationId xmlns:a16="http://schemas.microsoft.com/office/drawing/2014/main" id="{2161626A-786D-F4EC-B447-0D262D47DAA3}"/>
              </a:ext>
              <a:ext uri="{C183D7F6-B498-43B3-948B-1728B52AA6E4}">
                <adec:decorative xmlns:adec="http://schemas.microsoft.com/office/drawing/2017/decorative" val="1"/>
              </a:ext>
            </a:extLst>
          </p:cNvPr>
          <p:cNvGrpSpPr/>
          <p:nvPr/>
        </p:nvGrpSpPr>
        <p:grpSpPr>
          <a:xfrm>
            <a:off x="8634583" y="1279404"/>
            <a:ext cx="239663" cy="4336846"/>
            <a:chOff x="705952" y="1036301"/>
            <a:chExt cx="204486" cy="3700301"/>
          </a:xfrm>
        </p:grpSpPr>
        <p:sp>
          <p:nvSpPr>
            <p:cNvPr id="67" name="Google Shape;603;p36">
              <a:extLst>
                <a:ext uri="{FF2B5EF4-FFF2-40B4-BE49-F238E27FC236}">
                  <a16:creationId xmlns:a16="http://schemas.microsoft.com/office/drawing/2014/main" id="{B34F98F1-FAC0-7AC3-C38D-8B09D22EC85A}"/>
                </a:ext>
              </a:extLst>
            </p:cNvPr>
            <p:cNvSpPr/>
            <p:nvPr/>
          </p:nvSpPr>
          <p:spPr>
            <a:xfrm>
              <a:off x="751938" y="1935839"/>
              <a:ext cx="112500" cy="899700"/>
            </a:xfrm>
            <a:prstGeom prst="roundRect">
              <a:avLst>
                <a:gd name="adj" fmla="val 50000"/>
              </a:avLst>
            </a:prstGeom>
            <a:solidFill>
              <a:srgbClr val="79A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04;p36">
              <a:extLst>
                <a:ext uri="{FF2B5EF4-FFF2-40B4-BE49-F238E27FC236}">
                  <a16:creationId xmlns:a16="http://schemas.microsoft.com/office/drawing/2014/main" id="{C886C868-0740-542D-B677-B85351D5D8B2}"/>
                </a:ext>
              </a:extLst>
            </p:cNvPr>
            <p:cNvSpPr/>
            <p:nvPr/>
          </p:nvSpPr>
          <p:spPr>
            <a:xfrm>
              <a:off x="751938" y="2835378"/>
              <a:ext cx="112500" cy="899700"/>
            </a:xfrm>
            <a:prstGeom prst="roundRect">
              <a:avLst>
                <a:gd name="adj" fmla="val 50000"/>
              </a:avLst>
            </a:prstGeom>
            <a:solidFill>
              <a:srgbClr val="0F3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05;p36">
              <a:extLst>
                <a:ext uri="{FF2B5EF4-FFF2-40B4-BE49-F238E27FC236}">
                  <a16:creationId xmlns:a16="http://schemas.microsoft.com/office/drawing/2014/main" id="{516ED6B8-60F1-7960-10D9-AF2295AEDB0E}"/>
                </a:ext>
              </a:extLst>
            </p:cNvPr>
            <p:cNvSpPr/>
            <p:nvPr/>
          </p:nvSpPr>
          <p:spPr>
            <a:xfrm>
              <a:off x="751938" y="3734917"/>
              <a:ext cx="112500" cy="899700"/>
            </a:xfrm>
            <a:prstGeom prst="roundRect">
              <a:avLst>
                <a:gd name="adj" fmla="val 50000"/>
              </a:avLst>
            </a:prstGeom>
            <a:solidFill>
              <a:srgbClr val="AAABB0"/>
            </a:solidFill>
            <a:ln>
              <a:solidFill>
                <a:srgbClr val="AAABB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606;p36">
              <a:extLst>
                <a:ext uri="{FF2B5EF4-FFF2-40B4-BE49-F238E27FC236}">
                  <a16:creationId xmlns:a16="http://schemas.microsoft.com/office/drawing/2014/main" id="{18F03D62-266C-FE62-F7F9-9480DB841C0C}"/>
                </a:ext>
              </a:extLst>
            </p:cNvPr>
            <p:cNvSpPr/>
            <p:nvPr/>
          </p:nvSpPr>
          <p:spPr>
            <a:xfrm rot="-5400000" flipH="1">
              <a:off x="705946" y="1833748"/>
              <a:ext cx="204498" cy="204486"/>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FDB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607;p36">
              <a:extLst>
                <a:ext uri="{FF2B5EF4-FFF2-40B4-BE49-F238E27FC236}">
                  <a16:creationId xmlns:a16="http://schemas.microsoft.com/office/drawing/2014/main" id="{D5728369-D9E3-58F3-9E2F-3F9638D6A09E}"/>
                </a:ext>
              </a:extLst>
            </p:cNvPr>
            <p:cNvSpPr/>
            <p:nvPr/>
          </p:nvSpPr>
          <p:spPr>
            <a:xfrm>
              <a:off x="751938" y="1036301"/>
              <a:ext cx="112500" cy="899700"/>
            </a:xfrm>
            <a:prstGeom prst="roundRect">
              <a:avLst>
                <a:gd name="adj" fmla="val 50000"/>
              </a:avLst>
            </a:prstGeom>
            <a:solidFill>
              <a:srgbClr val="FDB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608;p36">
              <a:extLst>
                <a:ext uri="{FF2B5EF4-FFF2-40B4-BE49-F238E27FC236}">
                  <a16:creationId xmlns:a16="http://schemas.microsoft.com/office/drawing/2014/main" id="{00ADF462-7A4B-774C-CA9B-0FDCCBA7BEEE}"/>
                </a:ext>
              </a:extLst>
            </p:cNvPr>
            <p:cNvSpPr/>
            <p:nvPr/>
          </p:nvSpPr>
          <p:spPr>
            <a:xfrm rot="-5400000" flipH="1">
              <a:off x="705946" y="2733210"/>
              <a:ext cx="204498" cy="204486"/>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79A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609;p36">
              <a:extLst>
                <a:ext uri="{FF2B5EF4-FFF2-40B4-BE49-F238E27FC236}">
                  <a16:creationId xmlns:a16="http://schemas.microsoft.com/office/drawing/2014/main" id="{DDBC6A2E-DCD6-4E3A-27F6-648E7358F2D2}"/>
                </a:ext>
              </a:extLst>
            </p:cNvPr>
            <p:cNvSpPr/>
            <p:nvPr/>
          </p:nvSpPr>
          <p:spPr>
            <a:xfrm rot="-5400000" flipH="1">
              <a:off x="705946" y="3632660"/>
              <a:ext cx="204498" cy="204486"/>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0F3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610;p36">
              <a:extLst>
                <a:ext uri="{FF2B5EF4-FFF2-40B4-BE49-F238E27FC236}">
                  <a16:creationId xmlns:a16="http://schemas.microsoft.com/office/drawing/2014/main" id="{7558D719-11F9-DBC9-9954-5BCDE7DD0521}"/>
                </a:ext>
              </a:extLst>
            </p:cNvPr>
            <p:cNvSpPr/>
            <p:nvPr/>
          </p:nvSpPr>
          <p:spPr>
            <a:xfrm rot="-5400000" flipH="1">
              <a:off x="705946" y="4532110"/>
              <a:ext cx="204498" cy="204486"/>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AAABB0"/>
            </a:solidFill>
            <a:ln>
              <a:solidFill>
                <a:srgbClr val="AAABB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5" name="Google Shape;615;p36">
            <a:extLst>
              <a:ext uri="{FF2B5EF4-FFF2-40B4-BE49-F238E27FC236}">
                <a16:creationId xmlns:a16="http://schemas.microsoft.com/office/drawing/2014/main" id="{F7E8B151-C06B-FA62-C644-42E4757AC8A3}"/>
              </a:ext>
              <a:ext uri="{C183D7F6-B498-43B3-948B-1728B52AA6E4}">
                <adec:decorative xmlns:adec="http://schemas.microsoft.com/office/drawing/2017/decorative" val="1"/>
              </a:ext>
            </a:extLst>
          </p:cNvPr>
          <p:cNvSpPr/>
          <p:nvPr/>
        </p:nvSpPr>
        <p:spPr>
          <a:xfrm>
            <a:off x="9019715" y="1342794"/>
            <a:ext cx="936331" cy="936331"/>
          </a:xfrm>
          <a:prstGeom prst="ellipse">
            <a:avLst/>
          </a:prstGeom>
          <a:solidFill>
            <a:srgbClr val="FDB91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chemeClr val="accent6"/>
              </a:solidFill>
              <a:latin typeface="Fira Sans Extra Condensed SemiBold"/>
              <a:ea typeface="Fira Sans Extra Condensed SemiBold"/>
              <a:cs typeface="Fira Sans Extra Condensed SemiBold"/>
              <a:sym typeface="Fira Sans Extra Condensed SemiBold"/>
            </a:endParaRPr>
          </a:p>
        </p:txBody>
      </p:sp>
      <p:sp>
        <p:nvSpPr>
          <p:cNvPr id="77" name="Google Shape;620;p36">
            <a:extLst>
              <a:ext uri="{FF2B5EF4-FFF2-40B4-BE49-F238E27FC236}">
                <a16:creationId xmlns:a16="http://schemas.microsoft.com/office/drawing/2014/main" id="{37961E79-8280-221A-EE8C-644A661E720C}"/>
              </a:ext>
              <a:ext uri="{C183D7F6-B498-43B3-948B-1728B52AA6E4}">
                <adec:decorative xmlns:adec="http://schemas.microsoft.com/office/drawing/2017/decorative" val="1"/>
              </a:ext>
            </a:extLst>
          </p:cNvPr>
          <p:cNvSpPr/>
          <p:nvPr/>
        </p:nvSpPr>
        <p:spPr>
          <a:xfrm>
            <a:off x="9020268" y="2389497"/>
            <a:ext cx="936331" cy="936331"/>
          </a:xfrm>
          <a:prstGeom prst="ellipse">
            <a:avLst/>
          </a:prstGeom>
          <a:solidFill>
            <a:srgbClr val="79A1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chemeClr val="accent6"/>
              </a:solidFill>
              <a:latin typeface="Fira Sans Extra Condensed SemiBold"/>
              <a:ea typeface="Fira Sans Extra Condensed SemiBold"/>
              <a:cs typeface="Fira Sans Extra Condensed SemiBold"/>
              <a:sym typeface="Fira Sans Extra Condensed SemiBold"/>
            </a:endParaRPr>
          </a:p>
        </p:txBody>
      </p:sp>
      <p:sp>
        <p:nvSpPr>
          <p:cNvPr id="78" name="Google Shape;625;p36">
            <a:extLst>
              <a:ext uri="{FF2B5EF4-FFF2-40B4-BE49-F238E27FC236}">
                <a16:creationId xmlns:a16="http://schemas.microsoft.com/office/drawing/2014/main" id="{1949EED9-6126-28C5-1A61-5CF161B894AA}"/>
              </a:ext>
              <a:ext uri="{C183D7F6-B498-43B3-948B-1728B52AA6E4}">
                <adec:decorative xmlns:adec="http://schemas.microsoft.com/office/drawing/2017/decorative" val="1"/>
              </a:ext>
            </a:extLst>
          </p:cNvPr>
          <p:cNvSpPr/>
          <p:nvPr/>
        </p:nvSpPr>
        <p:spPr>
          <a:xfrm>
            <a:off x="9023151" y="3448458"/>
            <a:ext cx="936331" cy="936331"/>
          </a:xfrm>
          <a:prstGeom prst="ellipse">
            <a:avLst/>
          </a:prstGeom>
          <a:solidFill>
            <a:srgbClr val="0F365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chemeClr val="accent6"/>
              </a:solidFill>
              <a:latin typeface="Fira Sans Extra Condensed SemiBold"/>
              <a:ea typeface="Fira Sans Extra Condensed SemiBold"/>
              <a:cs typeface="Fira Sans Extra Condensed SemiBold"/>
              <a:sym typeface="Fira Sans Extra Condensed SemiBold"/>
            </a:endParaRPr>
          </a:p>
        </p:txBody>
      </p:sp>
      <p:sp>
        <p:nvSpPr>
          <p:cNvPr id="80" name="Google Shape;630;p36">
            <a:extLst>
              <a:ext uri="{FF2B5EF4-FFF2-40B4-BE49-F238E27FC236}">
                <a16:creationId xmlns:a16="http://schemas.microsoft.com/office/drawing/2014/main" id="{83A501BF-BC15-4DE7-CED6-69C8427DAF55}"/>
              </a:ext>
              <a:ext uri="{C183D7F6-B498-43B3-948B-1728B52AA6E4}">
                <adec:decorative xmlns:adec="http://schemas.microsoft.com/office/drawing/2017/decorative" val="1"/>
              </a:ext>
            </a:extLst>
          </p:cNvPr>
          <p:cNvSpPr/>
          <p:nvPr/>
        </p:nvSpPr>
        <p:spPr>
          <a:xfrm>
            <a:off x="9020268" y="4507420"/>
            <a:ext cx="936331" cy="936331"/>
          </a:xfrm>
          <a:prstGeom prst="ellipse">
            <a:avLst/>
          </a:prstGeom>
          <a:solidFill>
            <a:srgbClr val="AAABB0"/>
          </a:solidFill>
          <a:ln>
            <a:solidFill>
              <a:srgbClr val="AAABB0"/>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chemeClr val="accent6"/>
              </a:solidFill>
              <a:latin typeface="Fira Sans Extra Condensed SemiBold"/>
              <a:ea typeface="Fira Sans Extra Condensed SemiBold"/>
              <a:cs typeface="Fira Sans Extra Condensed SemiBold"/>
              <a:sym typeface="Fira Sans Extra Condensed SemiBold"/>
            </a:endParaRPr>
          </a:p>
        </p:txBody>
      </p:sp>
      <p:grpSp>
        <p:nvGrpSpPr>
          <p:cNvPr id="81" name="Google Shape;646;p36">
            <a:extLst>
              <a:ext uri="{FF2B5EF4-FFF2-40B4-BE49-F238E27FC236}">
                <a16:creationId xmlns:a16="http://schemas.microsoft.com/office/drawing/2014/main" id="{A148F166-0BE2-FCD4-CA01-A8D6D24D4AEF}"/>
              </a:ext>
              <a:ext uri="{C183D7F6-B498-43B3-948B-1728B52AA6E4}">
                <adec:decorative xmlns:adec="http://schemas.microsoft.com/office/drawing/2017/decorative" val="1"/>
              </a:ext>
            </a:extLst>
          </p:cNvPr>
          <p:cNvGrpSpPr/>
          <p:nvPr/>
        </p:nvGrpSpPr>
        <p:grpSpPr>
          <a:xfrm>
            <a:off x="9283846" y="3727309"/>
            <a:ext cx="415858" cy="414755"/>
            <a:chOff x="-937025" y="2064750"/>
            <a:chExt cx="292225" cy="291450"/>
          </a:xfrm>
          <a:solidFill>
            <a:schemeClr val="bg1"/>
          </a:solidFill>
        </p:grpSpPr>
        <p:sp>
          <p:nvSpPr>
            <p:cNvPr id="82" name="Google Shape;647;p36">
              <a:extLst>
                <a:ext uri="{FF2B5EF4-FFF2-40B4-BE49-F238E27FC236}">
                  <a16:creationId xmlns:a16="http://schemas.microsoft.com/office/drawing/2014/main" id="{B0C4E28F-F458-4941-196F-7B69E6B6B70F}"/>
                </a:ext>
              </a:extLst>
            </p:cNvPr>
            <p:cNvSpPr/>
            <p:nvPr/>
          </p:nvSpPr>
          <p:spPr>
            <a:xfrm>
              <a:off x="-834625" y="2134850"/>
              <a:ext cx="86650" cy="85075"/>
            </a:xfrm>
            <a:custGeom>
              <a:avLst/>
              <a:gdLst/>
              <a:ahLst/>
              <a:cxnLst/>
              <a:rect l="l" t="t" r="r" b="b"/>
              <a:pathLst>
                <a:path w="3466" h="3403" extrusionOk="0">
                  <a:moveTo>
                    <a:pt x="1702" y="599"/>
                  </a:moveTo>
                  <a:cubicBezTo>
                    <a:pt x="1922" y="599"/>
                    <a:pt x="2080" y="788"/>
                    <a:pt x="2080" y="977"/>
                  </a:cubicBezTo>
                  <a:cubicBezTo>
                    <a:pt x="2080" y="1166"/>
                    <a:pt x="1922" y="1324"/>
                    <a:pt x="1702" y="1324"/>
                  </a:cubicBezTo>
                  <a:cubicBezTo>
                    <a:pt x="1512" y="1324"/>
                    <a:pt x="1355" y="1166"/>
                    <a:pt x="1355" y="977"/>
                  </a:cubicBezTo>
                  <a:cubicBezTo>
                    <a:pt x="1355" y="788"/>
                    <a:pt x="1512" y="599"/>
                    <a:pt x="1702" y="599"/>
                  </a:cubicBezTo>
                  <a:close/>
                  <a:moveTo>
                    <a:pt x="1765" y="2048"/>
                  </a:moveTo>
                  <a:cubicBezTo>
                    <a:pt x="2174" y="2048"/>
                    <a:pt x="2584" y="2300"/>
                    <a:pt x="2741" y="2710"/>
                  </a:cubicBezTo>
                  <a:lnTo>
                    <a:pt x="756" y="2710"/>
                  </a:lnTo>
                  <a:cubicBezTo>
                    <a:pt x="914" y="2300"/>
                    <a:pt x="1292" y="2048"/>
                    <a:pt x="1765" y="2048"/>
                  </a:cubicBezTo>
                  <a:close/>
                  <a:moveTo>
                    <a:pt x="1702" y="0"/>
                  </a:moveTo>
                  <a:cubicBezTo>
                    <a:pt x="1166" y="0"/>
                    <a:pt x="693" y="441"/>
                    <a:pt x="693" y="1009"/>
                  </a:cubicBezTo>
                  <a:cubicBezTo>
                    <a:pt x="693" y="1198"/>
                    <a:pt x="788" y="1387"/>
                    <a:pt x="851" y="1576"/>
                  </a:cubicBezTo>
                  <a:cubicBezTo>
                    <a:pt x="347" y="1891"/>
                    <a:pt x="0" y="2426"/>
                    <a:pt x="0" y="3056"/>
                  </a:cubicBezTo>
                  <a:cubicBezTo>
                    <a:pt x="0" y="3245"/>
                    <a:pt x="158" y="3403"/>
                    <a:pt x="347" y="3403"/>
                  </a:cubicBezTo>
                  <a:lnTo>
                    <a:pt x="3088" y="3403"/>
                  </a:lnTo>
                  <a:cubicBezTo>
                    <a:pt x="3308" y="3403"/>
                    <a:pt x="3466" y="3245"/>
                    <a:pt x="3466" y="3056"/>
                  </a:cubicBezTo>
                  <a:cubicBezTo>
                    <a:pt x="3434" y="2426"/>
                    <a:pt x="3088" y="1828"/>
                    <a:pt x="2584" y="1576"/>
                  </a:cubicBezTo>
                  <a:cubicBezTo>
                    <a:pt x="2710" y="1387"/>
                    <a:pt x="2741" y="1198"/>
                    <a:pt x="2741" y="1009"/>
                  </a:cubicBezTo>
                  <a:cubicBezTo>
                    <a:pt x="2741" y="441"/>
                    <a:pt x="2269" y="0"/>
                    <a:pt x="17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648;p36">
              <a:extLst>
                <a:ext uri="{FF2B5EF4-FFF2-40B4-BE49-F238E27FC236}">
                  <a16:creationId xmlns:a16="http://schemas.microsoft.com/office/drawing/2014/main" id="{07B7C8E0-360C-E823-A1EB-9261E12CA5F1}"/>
                </a:ext>
              </a:extLst>
            </p:cNvPr>
            <p:cNvSpPr/>
            <p:nvPr/>
          </p:nvSpPr>
          <p:spPr>
            <a:xfrm>
              <a:off x="-936225" y="2304975"/>
              <a:ext cx="289850" cy="51225"/>
            </a:xfrm>
            <a:custGeom>
              <a:avLst/>
              <a:gdLst/>
              <a:ahLst/>
              <a:cxnLst/>
              <a:rect l="l" t="t" r="r" b="b"/>
              <a:pathLst>
                <a:path w="11594" h="2049" extrusionOk="0">
                  <a:moveTo>
                    <a:pt x="3056" y="662"/>
                  </a:moveTo>
                  <a:cubicBezTo>
                    <a:pt x="3277" y="662"/>
                    <a:pt x="3434" y="820"/>
                    <a:pt x="3434" y="1009"/>
                  </a:cubicBezTo>
                  <a:cubicBezTo>
                    <a:pt x="3434" y="1229"/>
                    <a:pt x="3277" y="1387"/>
                    <a:pt x="3056" y="1387"/>
                  </a:cubicBezTo>
                  <a:lnTo>
                    <a:pt x="1008" y="1387"/>
                  </a:lnTo>
                  <a:cubicBezTo>
                    <a:pt x="819" y="1387"/>
                    <a:pt x="662" y="1229"/>
                    <a:pt x="662" y="1009"/>
                  </a:cubicBezTo>
                  <a:cubicBezTo>
                    <a:pt x="662" y="820"/>
                    <a:pt x="819" y="662"/>
                    <a:pt x="1008" y="662"/>
                  </a:cubicBezTo>
                  <a:close/>
                  <a:moveTo>
                    <a:pt x="10586" y="693"/>
                  </a:moveTo>
                  <a:cubicBezTo>
                    <a:pt x="10775" y="693"/>
                    <a:pt x="10932" y="851"/>
                    <a:pt x="10932" y="1072"/>
                  </a:cubicBezTo>
                  <a:cubicBezTo>
                    <a:pt x="10901" y="1229"/>
                    <a:pt x="10775" y="1387"/>
                    <a:pt x="10586" y="1387"/>
                  </a:cubicBezTo>
                  <a:lnTo>
                    <a:pt x="4001" y="1387"/>
                  </a:lnTo>
                  <a:cubicBezTo>
                    <a:pt x="4096" y="1166"/>
                    <a:pt x="4096" y="914"/>
                    <a:pt x="4001" y="693"/>
                  </a:cubicBezTo>
                  <a:close/>
                  <a:moveTo>
                    <a:pt x="1008" y="0"/>
                  </a:moveTo>
                  <a:cubicBezTo>
                    <a:pt x="473" y="0"/>
                    <a:pt x="0" y="473"/>
                    <a:pt x="0" y="1009"/>
                  </a:cubicBezTo>
                  <a:cubicBezTo>
                    <a:pt x="0" y="1576"/>
                    <a:pt x="473" y="2048"/>
                    <a:pt x="1008" y="2048"/>
                  </a:cubicBezTo>
                  <a:lnTo>
                    <a:pt x="10586" y="2048"/>
                  </a:lnTo>
                  <a:cubicBezTo>
                    <a:pt x="11121" y="2048"/>
                    <a:pt x="11594" y="1576"/>
                    <a:pt x="11594" y="1009"/>
                  </a:cubicBezTo>
                  <a:cubicBezTo>
                    <a:pt x="11594" y="473"/>
                    <a:pt x="11121" y="0"/>
                    <a:pt x="105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649;p36">
              <a:extLst>
                <a:ext uri="{FF2B5EF4-FFF2-40B4-BE49-F238E27FC236}">
                  <a16:creationId xmlns:a16="http://schemas.microsoft.com/office/drawing/2014/main" id="{C94FE5FE-C96A-6D76-4B6F-0CF05C5A3160}"/>
                </a:ext>
              </a:extLst>
            </p:cNvPr>
            <p:cNvSpPr/>
            <p:nvPr/>
          </p:nvSpPr>
          <p:spPr>
            <a:xfrm>
              <a:off x="-937025" y="2064750"/>
              <a:ext cx="292225" cy="223125"/>
            </a:xfrm>
            <a:custGeom>
              <a:avLst/>
              <a:gdLst/>
              <a:ahLst/>
              <a:cxnLst/>
              <a:rect l="l" t="t" r="r" b="b"/>
              <a:pathLst>
                <a:path w="11689" h="8925" extrusionOk="0">
                  <a:moveTo>
                    <a:pt x="3813" y="662"/>
                  </a:moveTo>
                  <a:cubicBezTo>
                    <a:pt x="4002" y="662"/>
                    <a:pt x="4159" y="820"/>
                    <a:pt x="4159" y="1009"/>
                  </a:cubicBezTo>
                  <a:lnTo>
                    <a:pt x="4159" y="1355"/>
                  </a:lnTo>
                  <a:lnTo>
                    <a:pt x="3813" y="1355"/>
                  </a:lnTo>
                  <a:cubicBezTo>
                    <a:pt x="3246" y="1355"/>
                    <a:pt x="2773" y="1828"/>
                    <a:pt x="2773" y="2395"/>
                  </a:cubicBezTo>
                  <a:lnTo>
                    <a:pt x="2773" y="4978"/>
                  </a:lnTo>
                  <a:lnTo>
                    <a:pt x="2080" y="5703"/>
                  </a:lnTo>
                  <a:lnTo>
                    <a:pt x="2080" y="5199"/>
                  </a:lnTo>
                  <a:cubicBezTo>
                    <a:pt x="2080" y="4978"/>
                    <a:pt x="1922" y="4821"/>
                    <a:pt x="1702" y="4821"/>
                  </a:cubicBezTo>
                  <a:lnTo>
                    <a:pt x="1040" y="4821"/>
                  </a:lnTo>
                  <a:cubicBezTo>
                    <a:pt x="851" y="4821"/>
                    <a:pt x="694" y="4663"/>
                    <a:pt x="694" y="4474"/>
                  </a:cubicBezTo>
                  <a:lnTo>
                    <a:pt x="694" y="1009"/>
                  </a:lnTo>
                  <a:cubicBezTo>
                    <a:pt x="694" y="820"/>
                    <a:pt x="851" y="662"/>
                    <a:pt x="1040" y="662"/>
                  </a:cubicBezTo>
                  <a:close/>
                  <a:moveTo>
                    <a:pt x="10649" y="662"/>
                  </a:moveTo>
                  <a:cubicBezTo>
                    <a:pt x="10838" y="662"/>
                    <a:pt x="10996" y="820"/>
                    <a:pt x="10996" y="1009"/>
                  </a:cubicBezTo>
                  <a:lnTo>
                    <a:pt x="10996" y="4474"/>
                  </a:lnTo>
                  <a:cubicBezTo>
                    <a:pt x="10996" y="4695"/>
                    <a:pt x="10838" y="4852"/>
                    <a:pt x="10649" y="4852"/>
                  </a:cubicBezTo>
                  <a:lnTo>
                    <a:pt x="9893" y="4852"/>
                  </a:lnTo>
                  <a:cubicBezTo>
                    <a:pt x="9704" y="4852"/>
                    <a:pt x="9547" y="5010"/>
                    <a:pt x="9547" y="5199"/>
                  </a:cubicBezTo>
                  <a:lnTo>
                    <a:pt x="9547" y="5703"/>
                  </a:lnTo>
                  <a:lnTo>
                    <a:pt x="8885" y="5010"/>
                  </a:lnTo>
                  <a:lnTo>
                    <a:pt x="8885" y="2395"/>
                  </a:lnTo>
                  <a:cubicBezTo>
                    <a:pt x="8885" y="1859"/>
                    <a:pt x="8412" y="1387"/>
                    <a:pt x="7845" y="1387"/>
                  </a:cubicBezTo>
                  <a:lnTo>
                    <a:pt x="7499" y="1387"/>
                  </a:lnTo>
                  <a:lnTo>
                    <a:pt x="7499" y="1009"/>
                  </a:lnTo>
                  <a:cubicBezTo>
                    <a:pt x="7499" y="820"/>
                    <a:pt x="7656" y="662"/>
                    <a:pt x="7845" y="662"/>
                  </a:cubicBezTo>
                  <a:close/>
                  <a:moveTo>
                    <a:pt x="7845" y="2048"/>
                  </a:moveTo>
                  <a:cubicBezTo>
                    <a:pt x="8066" y="2048"/>
                    <a:pt x="8223" y="2206"/>
                    <a:pt x="8223" y="2395"/>
                  </a:cubicBezTo>
                  <a:lnTo>
                    <a:pt x="8223" y="6522"/>
                  </a:lnTo>
                  <a:cubicBezTo>
                    <a:pt x="8223" y="6742"/>
                    <a:pt x="8066" y="6900"/>
                    <a:pt x="7845" y="6900"/>
                  </a:cubicBezTo>
                  <a:lnTo>
                    <a:pt x="6711" y="6900"/>
                  </a:lnTo>
                  <a:cubicBezTo>
                    <a:pt x="6585" y="6900"/>
                    <a:pt x="6491" y="6931"/>
                    <a:pt x="6428" y="7057"/>
                  </a:cubicBezTo>
                  <a:lnTo>
                    <a:pt x="5798" y="8003"/>
                  </a:lnTo>
                  <a:lnTo>
                    <a:pt x="5167" y="7057"/>
                  </a:lnTo>
                  <a:cubicBezTo>
                    <a:pt x="5104" y="6963"/>
                    <a:pt x="5010" y="6900"/>
                    <a:pt x="4915" y="6900"/>
                  </a:cubicBezTo>
                  <a:lnTo>
                    <a:pt x="3750" y="6900"/>
                  </a:lnTo>
                  <a:cubicBezTo>
                    <a:pt x="3561" y="6900"/>
                    <a:pt x="3403" y="6742"/>
                    <a:pt x="3403" y="6522"/>
                  </a:cubicBezTo>
                  <a:lnTo>
                    <a:pt x="3403" y="2395"/>
                  </a:lnTo>
                  <a:cubicBezTo>
                    <a:pt x="3403" y="2206"/>
                    <a:pt x="3561" y="2048"/>
                    <a:pt x="3750" y="2048"/>
                  </a:cubicBezTo>
                  <a:close/>
                  <a:moveTo>
                    <a:pt x="1009" y="0"/>
                  </a:moveTo>
                  <a:cubicBezTo>
                    <a:pt x="473" y="0"/>
                    <a:pt x="1" y="473"/>
                    <a:pt x="1" y="1009"/>
                  </a:cubicBezTo>
                  <a:lnTo>
                    <a:pt x="1" y="4474"/>
                  </a:lnTo>
                  <a:cubicBezTo>
                    <a:pt x="1" y="5041"/>
                    <a:pt x="473" y="5514"/>
                    <a:pt x="1009" y="5514"/>
                  </a:cubicBezTo>
                  <a:lnTo>
                    <a:pt x="1355" y="5514"/>
                  </a:lnTo>
                  <a:lnTo>
                    <a:pt x="1355" y="6522"/>
                  </a:lnTo>
                  <a:cubicBezTo>
                    <a:pt x="1355" y="6736"/>
                    <a:pt x="1544" y="6877"/>
                    <a:pt x="1724" y="6877"/>
                  </a:cubicBezTo>
                  <a:cubicBezTo>
                    <a:pt x="1809" y="6877"/>
                    <a:pt x="1893" y="6845"/>
                    <a:pt x="1954" y="6774"/>
                  </a:cubicBezTo>
                  <a:lnTo>
                    <a:pt x="2742" y="5986"/>
                  </a:lnTo>
                  <a:lnTo>
                    <a:pt x="2742" y="6522"/>
                  </a:lnTo>
                  <a:cubicBezTo>
                    <a:pt x="2742" y="7089"/>
                    <a:pt x="3214" y="7562"/>
                    <a:pt x="3781" y="7562"/>
                  </a:cubicBezTo>
                  <a:lnTo>
                    <a:pt x="4726" y="7562"/>
                  </a:lnTo>
                  <a:lnTo>
                    <a:pt x="5545" y="8759"/>
                  </a:lnTo>
                  <a:cubicBezTo>
                    <a:pt x="5608" y="8869"/>
                    <a:pt x="5719" y="8924"/>
                    <a:pt x="5825" y="8924"/>
                  </a:cubicBezTo>
                  <a:cubicBezTo>
                    <a:pt x="5931" y="8924"/>
                    <a:pt x="6034" y="8869"/>
                    <a:pt x="6081" y="8759"/>
                  </a:cubicBezTo>
                  <a:lnTo>
                    <a:pt x="6932" y="7562"/>
                  </a:lnTo>
                  <a:lnTo>
                    <a:pt x="7877" y="7562"/>
                  </a:lnTo>
                  <a:cubicBezTo>
                    <a:pt x="8412" y="7562"/>
                    <a:pt x="8885" y="7089"/>
                    <a:pt x="8885" y="6522"/>
                  </a:cubicBezTo>
                  <a:lnTo>
                    <a:pt x="8885" y="5986"/>
                  </a:lnTo>
                  <a:lnTo>
                    <a:pt x="9673" y="6774"/>
                  </a:lnTo>
                  <a:cubicBezTo>
                    <a:pt x="9733" y="6845"/>
                    <a:pt x="9817" y="6877"/>
                    <a:pt x="9903" y="6877"/>
                  </a:cubicBezTo>
                  <a:cubicBezTo>
                    <a:pt x="10083" y="6877"/>
                    <a:pt x="10271" y="6736"/>
                    <a:pt x="10271" y="6522"/>
                  </a:cubicBezTo>
                  <a:lnTo>
                    <a:pt x="10271" y="5514"/>
                  </a:lnTo>
                  <a:lnTo>
                    <a:pt x="10649" y="5514"/>
                  </a:lnTo>
                  <a:cubicBezTo>
                    <a:pt x="11216" y="5514"/>
                    <a:pt x="11689" y="5041"/>
                    <a:pt x="11689" y="4474"/>
                  </a:cubicBezTo>
                  <a:lnTo>
                    <a:pt x="11689" y="1009"/>
                  </a:lnTo>
                  <a:cubicBezTo>
                    <a:pt x="11689" y="441"/>
                    <a:pt x="11216" y="0"/>
                    <a:pt x="10649" y="0"/>
                  </a:cubicBezTo>
                  <a:lnTo>
                    <a:pt x="7845" y="0"/>
                  </a:lnTo>
                  <a:cubicBezTo>
                    <a:pt x="7310" y="0"/>
                    <a:pt x="6837" y="473"/>
                    <a:pt x="6837" y="1009"/>
                  </a:cubicBezTo>
                  <a:lnTo>
                    <a:pt x="6837" y="1387"/>
                  </a:lnTo>
                  <a:lnTo>
                    <a:pt x="4789" y="1387"/>
                  </a:lnTo>
                  <a:lnTo>
                    <a:pt x="4789" y="1009"/>
                  </a:lnTo>
                  <a:cubicBezTo>
                    <a:pt x="4789" y="473"/>
                    <a:pt x="4317"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85" name="Graphic 84">
            <a:extLst>
              <a:ext uri="{FF2B5EF4-FFF2-40B4-BE49-F238E27FC236}">
                <a16:creationId xmlns:a16="http://schemas.microsoft.com/office/drawing/2014/main" id="{A26867DC-B61B-631F-5099-2E4613E958C9}"/>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204188" y="4674338"/>
            <a:ext cx="579872" cy="579872"/>
          </a:xfrm>
          <a:prstGeom prst="rect">
            <a:avLst/>
          </a:prstGeom>
        </p:spPr>
      </p:pic>
      <p:pic>
        <p:nvPicPr>
          <p:cNvPr id="87" name="Graphic 86">
            <a:extLst>
              <a:ext uri="{FF2B5EF4-FFF2-40B4-BE49-F238E27FC236}">
                <a16:creationId xmlns:a16="http://schemas.microsoft.com/office/drawing/2014/main" id="{FA7FE8B8-3728-4005-EC51-216A779027EE}"/>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204188" y="1488882"/>
            <a:ext cx="579872" cy="579872"/>
          </a:xfrm>
          <a:prstGeom prst="rect">
            <a:avLst/>
          </a:prstGeom>
        </p:spPr>
      </p:pic>
      <p:sp>
        <p:nvSpPr>
          <p:cNvPr id="86" name="Google Shape;623;p36">
            <a:extLst>
              <a:ext uri="{FF2B5EF4-FFF2-40B4-BE49-F238E27FC236}">
                <a16:creationId xmlns:a16="http://schemas.microsoft.com/office/drawing/2014/main" id="{542C45CF-879C-3B01-F994-DCA489F0D49E}"/>
              </a:ext>
            </a:extLst>
          </p:cNvPr>
          <p:cNvSpPr txBox="1"/>
          <p:nvPr/>
        </p:nvSpPr>
        <p:spPr>
          <a:xfrm>
            <a:off x="9998807" y="1442641"/>
            <a:ext cx="2175947" cy="6755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j-lt"/>
                <a:ea typeface="Fira Sans Extra Condensed SemiBold"/>
                <a:cs typeface="Fira Sans Extra Condensed SemiBold"/>
                <a:sym typeface="Fira Sans Extra Condensed SemiBold"/>
              </a:rPr>
              <a:t>Market Risks</a:t>
            </a:r>
            <a:endParaRPr b="1" dirty="0">
              <a:latin typeface="+mj-lt"/>
              <a:ea typeface="Fira Sans Extra Condensed SemiBold"/>
              <a:cs typeface="Fira Sans Extra Condensed SemiBold"/>
              <a:sym typeface="Fira Sans Extra Condensed SemiBold"/>
            </a:endParaRPr>
          </a:p>
        </p:txBody>
      </p:sp>
      <p:sp>
        <p:nvSpPr>
          <p:cNvPr id="88" name="Google Shape;613;p36">
            <a:extLst>
              <a:ext uri="{FF2B5EF4-FFF2-40B4-BE49-F238E27FC236}">
                <a16:creationId xmlns:a16="http://schemas.microsoft.com/office/drawing/2014/main" id="{8521992D-6E22-1FB3-AA27-5F441A8A7D1C}"/>
              </a:ext>
            </a:extLst>
          </p:cNvPr>
          <p:cNvSpPr txBox="1"/>
          <p:nvPr/>
        </p:nvSpPr>
        <p:spPr>
          <a:xfrm>
            <a:off x="10016053" y="2543322"/>
            <a:ext cx="2175947" cy="6755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j-lt"/>
                <a:ea typeface="Fira Sans Extra Condensed SemiBold"/>
                <a:cs typeface="Fira Sans Extra Condensed SemiBold"/>
                <a:sym typeface="Fira Sans Extra Condensed SemiBold"/>
              </a:rPr>
              <a:t>Operational Risks</a:t>
            </a:r>
            <a:endParaRPr b="1" dirty="0">
              <a:latin typeface="+mj-lt"/>
              <a:ea typeface="Fira Sans Extra Condensed SemiBold"/>
              <a:cs typeface="Fira Sans Extra Condensed SemiBold"/>
              <a:sym typeface="Fira Sans Extra Condensed SemiBold"/>
            </a:endParaRPr>
          </a:p>
        </p:txBody>
      </p:sp>
      <p:sp>
        <p:nvSpPr>
          <p:cNvPr id="76" name="Google Shape;618;p36">
            <a:extLst>
              <a:ext uri="{FF2B5EF4-FFF2-40B4-BE49-F238E27FC236}">
                <a16:creationId xmlns:a16="http://schemas.microsoft.com/office/drawing/2014/main" id="{2BFDDFFA-4D0F-E221-0346-67DF65C2E4B0}"/>
              </a:ext>
            </a:extLst>
          </p:cNvPr>
          <p:cNvSpPr txBox="1"/>
          <p:nvPr/>
        </p:nvSpPr>
        <p:spPr>
          <a:xfrm>
            <a:off x="10016053" y="3560087"/>
            <a:ext cx="2175947" cy="6755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mj-lt"/>
                <a:ea typeface="Fira Sans Extra Condensed SemiBold"/>
                <a:cs typeface="Fira Sans Extra Condensed SemiBold"/>
                <a:sym typeface="Fira Sans Extra Condensed SemiBold"/>
              </a:rPr>
              <a:t>Fraud Risks</a:t>
            </a:r>
            <a:endParaRPr b="1" dirty="0">
              <a:latin typeface="+mj-lt"/>
              <a:ea typeface="Fira Sans Extra Condensed SemiBold"/>
              <a:cs typeface="Fira Sans Extra Condensed SemiBold"/>
              <a:sym typeface="Fira Sans Extra Condensed SemiBold"/>
            </a:endParaRPr>
          </a:p>
        </p:txBody>
      </p:sp>
      <p:sp>
        <p:nvSpPr>
          <p:cNvPr id="79" name="Google Shape;628;p36">
            <a:extLst>
              <a:ext uri="{FF2B5EF4-FFF2-40B4-BE49-F238E27FC236}">
                <a16:creationId xmlns:a16="http://schemas.microsoft.com/office/drawing/2014/main" id="{AE24CDB8-D683-4155-8138-42F670BD648C}"/>
              </a:ext>
            </a:extLst>
          </p:cNvPr>
          <p:cNvSpPr txBox="1"/>
          <p:nvPr/>
        </p:nvSpPr>
        <p:spPr>
          <a:xfrm>
            <a:off x="10016053" y="4620224"/>
            <a:ext cx="2175947" cy="6755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mj-lt"/>
                <a:ea typeface="Fira Sans Extra Condensed SemiBold"/>
                <a:cs typeface="Fira Sans Extra Condensed SemiBold"/>
                <a:sym typeface="Fira Sans Extra Condensed SemiBold"/>
              </a:rPr>
              <a:t>Cybersecurity Risks</a:t>
            </a:r>
            <a:endParaRPr b="1" dirty="0">
              <a:latin typeface="+mj-lt"/>
              <a:ea typeface="Fira Sans Extra Condensed SemiBold"/>
              <a:cs typeface="Fira Sans Extra Condensed SemiBold"/>
              <a:sym typeface="Fira Sans Extra Condensed SemiBold"/>
            </a:endParaRPr>
          </a:p>
        </p:txBody>
      </p:sp>
      <p:pic>
        <p:nvPicPr>
          <p:cNvPr id="89" name="Graphic 88">
            <a:extLst>
              <a:ext uri="{FF2B5EF4-FFF2-40B4-BE49-F238E27FC236}">
                <a16:creationId xmlns:a16="http://schemas.microsoft.com/office/drawing/2014/main" id="{70CF6192-A96E-DD1B-1DBE-039BFF338182}"/>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204188" y="2594264"/>
            <a:ext cx="579872" cy="579872"/>
          </a:xfrm>
          <a:prstGeom prst="rect">
            <a:avLst/>
          </a:prstGeom>
        </p:spPr>
      </p:pic>
      <p:sp>
        <p:nvSpPr>
          <p:cNvPr id="91" name="Rectangle 90">
            <a:extLst>
              <a:ext uri="{FF2B5EF4-FFF2-40B4-BE49-F238E27FC236}">
                <a16:creationId xmlns:a16="http://schemas.microsoft.com/office/drawing/2014/main" id="{2BE81C89-9A4A-E0E9-35F5-F178ADFDA6E5}"/>
              </a:ext>
              <a:ext uri="{C183D7F6-B498-43B3-948B-1728B52AA6E4}">
                <adec:decorative xmlns:adec="http://schemas.microsoft.com/office/drawing/2017/decorative" val="1"/>
              </a:ext>
            </a:extLst>
          </p:cNvPr>
          <p:cNvSpPr/>
          <p:nvPr/>
        </p:nvSpPr>
        <p:spPr>
          <a:xfrm>
            <a:off x="8917006" y="3392105"/>
            <a:ext cx="3200400" cy="1054471"/>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EF4A06D-687D-D6B4-D52E-604203D68BE2}"/>
              </a:ext>
              <a:ext uri="{C183D7F6-B498-43B3-948B-1728B52AA6E4}">
                <adec:decorative xmlns:adec="http://schemas.microsoft.com/office/drawing/2017/decorative" val="1"/>
              </a:ext>
            </a:extLst>
          </p:cNvPr>
          <p:cNvSpPr/>
          <p:nvPr/>
        </p:nvSpPr>
        <p:spPr>
          <a:xfrm>
            <a:off x="8917006" y="1060254"/>
            <a:ext cx="3243160" cy="226557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A2B15009-8C5E-E4DB-0FE3-8DCFA9EC1273}"/>
              </a:ext>
              <a:ext uri="{C183D7F6-B498-43B3-948B-1728B52AA6E4}">
                <adec:decorative xmlns:adec="http://schemas.microsoft.com/office/drawing/2017/decorative" val="1"/>
              </a:ext>
            </a:extLst>
          </p:cNvPr>
          <p:cNvSpPr/>
          <p:nvPr/>
        </p:nvSpPr>
        <p:spPr>
          <a:xfrm>
            <a:off x="8879033" y="4478340"/>
            <a:ext cx="3243160" cy="147497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7680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91"/>
                                        </p:tgtEl>
                                        <p:attrNameLst>
                                          <p:attrName>style.visibility</p:attrName>
                                        </p:attrNameLst>
                                      </p:cBhvr>
                                      <p:to>
                                        <p:strVal val="visible"/>
                                      </p:to>
                                    </p:set>
                                    <p:anim calcmode="lin" valueType="num">
                                      <p:cBhvr additive="base">
                                        <p:cTn id="10" dur="500" fill="hold"/>
                                        <p:tgtEl>
                                          <p:spTgt spid="91"/>
                                        </p:tgtEl>
                                        <p:attrNameLst>
                                          <p:attrName>ppt_x</p:attrName>
                                        </p:attrNameLst>
                                      </p:cBhvr>
                                      <p:tavLst>
                                        <p:tav tm="0">
                                          <p:val>
                                            <p:strVal val="#ppt_x"/>
                                          </p:val>
                                        </p:tav>
                                        <p:tav tm="100000">
                                          <p:val>
                                            <p:strVal val="#ppt_x"/>
                                          </p:val>
                                        </p:tav>
                                      </p:tavLst>
                                    </p:anim>
                                    <p:anim calcmode="lin" valueType="num">
                                      <p:cBhvr additive="base">
                                        <p:cTn id="11" dur="500" fill="hold"/>
                                        <p:tgtEl>
                                          <p:spTgt spid="91"/>
                                        </p:tgtEl>
                                        <p:attrNameLst>
                                          <p:attrName>ppt_y</p:attrName>
                                        </p:attrNameLst>
                                      </p:cBhvr>
                                      <p:tavLst>
                                        <p:tav tm="0">
                                          <p:val>
                                            <p:strVal val="1+#ppt_h/2"/>
                                          </p:val>
                                        </p:tav>
                                        <p:tav tm="100000">
                                          <p:val>
                                            <p:strVal val="#ppt_y"/>
                                          </p:val>
                                        </p:tav>
                                      </p:tavLst>
                                    </p:anim>
                                  </p:childTnLst>
                                </p:cTn>
                              </p:par>
                              <p:par>
                                <p:cTn id="12" presetID="1" presetClass="entr" presetSubtype="0" fill="hold" grpId="0" nodeType="withEffect">
                                  <p:stCondLst>
                                    <p:cond delay="0"/>
                                  </p:stCondLst>
                                  <p:childTnLst>
                                    <p:set>
                                      <p:cBhvr>
                                        <p:cTn id="13"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a:xfrm>
            <a:off x="1371599" y="99588"/>
            <a:ext cx="10820401" cy="936332"/>
          </a:xfrm>
        </p:spPr>
        <p:txBody>
          <a:bodyPr/>
          <a:lstStyle/>
          <a:p>
            <a:r>
              <a:rPr lang="en-US" sz="3200" dirty="0"/>
              <a:t>Digital Asset Investing – Cybersecurity Risks</a:t>
            </a:r>
          </a:p>
        </p:txBody>
      </p:sp>
      <p:sp>
        <p:nvSpPr>
          <p:cNvPr id="92" name="Rectangle: Rounded Corners 91">
            <a:extLst>
              <a:ext uri="{FF2B5EF4-FFF2-40B4-BE49-F238E27FC236}">
                <a16:creationId xmlns:a16="http://schemas.microsoft.com/office/drawing/2014/main" id="{29CF944C-ABEC-44D7-1632-508A2F07B5DC}"/>
              </a:ext>
            </a:extLst>
          </p:cNvPr>
          <p:cNvSpPr/>
          <p:nvPr/>
        </p:nvSpPr>
        <p:spPr>
          <a:xfrm>
            <a:off x="1290229" y="1265247"/>
            <a:ext cx="6980222" cy="601663"/>
          </a:xfrm>
          <a:prstGeom prst="roundRect">
            <a:avLst/>
          </a:prstGeom>
          <a:solidFill>
            <a:schemeClr val="bg2">
              <a:lumMod val="75000"/>
            </a:schemeClr>
          </a:solidFill>
          <a:ln>
            <a:solidFill>
              <a:srgbClr val="0F365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Cybersecurity Risks</a:t>
            </a:r>
          </a:p>
        </p:txBody>
      </p:sp>
      <p:pic>
        <p:nvPicPr>
          <p:cNvPr id="6" name="Picture 5" descr="Illustration of cyber lock">
            <a:extLst>
              <a:ext uri="{FF2B5EF4-FFF2-40B4-BE49-F238E27FC236}">
                <a16:creationId xmlns:a16="http://schemas.microsoft.com/office/drawing/2014/main" id="{49464B91-D054-1D99-6473-C02CA3D76133}"/>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295081" y="1263030"/>
            <a:ext cx="2210976" cy="2212848"/>
          </a:xfrm>
          <a:prstGeom prst="ellipse">
            <a:avLst/>
          </a:prstGeom>
          <a:ln>
            <a:solidFill>
              <a:schemeClr val="accent6"/>
            </a:solidFill>
          </a:ln>
          <a:scene3d>
            <a:camera prst="orthographicFront"/>
            <a:lightRig rig="threePt" dir="t"/>
          </a:scene3d>
          <a:sp3d>
            <a:bevelT/>
          </a:sp3d>
        </p:spPr>
      </p:pic>
      <p:sp>
        <p:nvSpPr>
          <p:cNvPr id="9" name="Text Placeholder 3">
            <a:extLst>
              <a:ext uri="{FF2B5EF4-FFF2-40B4-BE49-F238E27FC236}">
                <a16:creationId xmlns:a16="http://schemas.microsoft.com/office/drawing/2014/main" id="{CD3A8192-0854-4AF8-B80A-FA87A7CAFC23}"/>
              </a:ext>
            </a:extLst>
          </p:cNvPr>
          <p:cNvSpPr>
            <a:spLocks noGrp="1"/>
          </p:cNvSpPr>
          <p:nvPr>
            <p:ph type="body" sz="quarter" idx="10"/>
          </p:nvPr>
        </p:nvSpPr>
        <p:spPr>
          <a:xfrm>
            <a:off x="2613774" y="1947237"/>
            <a:ext cx="5307602" cy="3549483"/>
          </a:xfrm>
        </p:spPr>
        <p:txBody>
          <a:bodyPr/>
          <a:lstStyle/>
          <a:p>
            <a:pPr marL="342900" indent="-342900">
              <a:buClr>
                <a:schemeClr val="accent1"/>
              </a:buClr>
              <a:buFont typeface="Wingdings" panose="05000000000000000000" pitchFamily="2" charset="2"/>
              <a:buChar char="§"/>
            </a:pPr>
            <a:r>
              <a:rPr lang="en-US" sz="2000" b="0" dirty="0"/>
              <a:t>Hacker attacks</a:t>
            </a:r>
          </a:p>
          <a:p>
            <a:pPr marL="685800" lvl="1">
              <a:spcAft>
                <a:spcPts val="600"/>
              </a:spcAft>
              <a:buClr>
                <a:schemeClr val="tx1"/>
              </a:buClr>
              <a:buSzPct val="80000"/>
              <a:buFont typeface="Arial" panose="020B0604020202020204" pitchFamily="34" charset="0"/>
              <a:buChar char="□"/>
            </a:pPr>
            <a:r>
              <a:rPr lang="en-US" dirty="0"/>
              <a:t>Assets can be stolen by hackers</a:t>
            </a:r>
          </a:p>
          <a:p>
            <a:pPr marL="342900" indent="-342900">
              <a:buClr>
                <a:schemeClr val="accent1"/>
              </a:buClr>
              <a:buFont typeface="Wingdings" panose="05000000000000000000" pitchFamily="2" charset="2"/>
              <a:buChar char="§"/>
            </a:pPr>
            <a:r>
              <a:rPr lang="en-US" sz="2000" b="0" dirty="0"/>
              <a:t>Phishing attacks</a:t>
            </a:r>
          </a:p>
          <a:p>
            <a:pPr marL="685800" lvl="1">
              <a:spcAft>
                <a:spcPts val="600"/>
              </a:spcAft>
              <a:buClr>
                <a:schemeClr val="tx1"/>
              </a:buClr>
              <a:buSzPct val="80000"/>
              <a:buFont typeface="Arial" panose="020B0604020202020204" pitchFamily="34" charset="0"/>
              <a:buChar char="□"/>
            </a:pPr>
            <a:r>
              <a:rPr lang="en-US" dirty="0"/>
              <a:t>People can be misled into providing key information used to steal their assets</a:t>
            </a:r>
          </a:p>
          <a:p>
            <a:pPr marL="342900" indent="-342900">
              <a:buClr>
                <a:schemeClr val="accent1"/>
              </a:buClr>
              <a:buFont typeface="Wingdings" panose="05000000000000000000" pitchFamily="2" charset="2"/>
              <a:buChar char="§"/>
            </a:pPr>
            <a:r>
              <a:rPr lang="en-US" sz="2000" b="0" dirty="0"/>
              <a:t>Lost or stolen private keys </a:t>
            </a:r>
          </a:p>
          <a:p>
            <a:pPr marL="685800" lvl="1">
              <a:spcAft>
                <a:spcPts val="600"/>
              </a:spcAft>
              <a:buClr>
                <a:schemeClr val="tx1"/>
              </a:buClr>
              <a:buSzPct val="80000"/>
              <a:buFont typeface="Arial" panose="020B0604020202020204" pitchFamily="34" charset="0"/>
              <a:buChar char="□"/>
            </a:pPr>
            <a:r>
              <a:rPr lang="en-US" dirty="0"/>
              <a:t>Can’t access your assets</a:t>
            </a:r>
            <a:endParaRPr lang="en-US" strike="sngStrike" dirty="0"/>
          </a:p>
          <a:p>
            <a:pPr marL="685800" lvl="1">
              <a:spcAft>
                <a:spcPts val="600"/>
              </a:spcAft>
              <a:buClr>
                <a:schemeClr val="tx1"/>
              </a:buClr>
              <a:buSzPct val="80000"/>
              <a:buFont typeface="Arial" panose="020B0604020202020204" pitchFamily="34" charset="0"/>
              <a:buChar char="□"/>
            </a:pPr>
            <a:r>
              <a:rPr lang="en-US" dirty="0"/>
              <a:t>Stolen private keys or seed phrases can be used to seal your assets</a:t>
            </a:r>
          </a:p>
        </p:txBody>
      </p:sp>
      <p:grpSp>
        <p:nvGrpSpPr>
          <p:cNvPr id="11" name="Google Shape;602;p36">
            <a:extLst>
              <a:ext uri="{FF2B5EF4-FFF2-40B4-BE49-F238E27FC236}">
                <a16:creationId xmlns:a16="http://schemas.microsoft.com/office/drawing/2014/main" id="{8D7D6039-9E0A-15D3-A553-F3314C782091}"/>
              </a:ext>
              <a:ext uri="{C183D7F6-B498-43B3-948B-1728B52AA6E4}">
                <adec:decorative xmlns:adec="http://schemas.microsoft.com/office/drawing/2017/decorative" val="1"/>
              </a:ext>
            </a:extLst>
          </p:cNvPr>
          <p:cNvGrpSpPr/>
          <p:nvPr/>
        </p:nvGrpSpPr>
        <p:grpSpPr>
          <a:xfrm>
            <a:off x="8634583" y="1279404"/>
            <a:ext cx="239663" cy="4336846"/>
            <a:chOff x="705952" y="1036301"/>
            <a:chExt cx="204486" cy="3700301"/>
          </a:xfrm>
        </p:grpSpPr>
        <p:sp>
          <p:nvSpPr>
            <p:cNvPr id="12" name="Google Shape;603;p36">
              <a:extLst>
                <a:ext uri="{FF2B5EF4-FFF2-40B4-BE49-F238E27FC236}">
                  <a16:creationId xmlns:a16="http://schemas.microsoft.com/office/drawing/2014/main" id="{DF2633E6-CAB5-1053-1ECE-16B66E6FDE86}"/>
                </a:ext>
              </a:extLst>
            </p:cNvPr>
            <p:cNvSpPr/>
            <p:nvPr/>
          </p:nvSpPr>
          <p:spPr>
            <a:xfrm>
              <a:off x="751938" y="1935839"/>
              <a:ext cx="112500" cy="899700"/>
            </a:xfrm>
            <a:prstGeom prst="roundRect">
              <a:avLst>
                <a:gd name="adj" fmla="val 50000"/>
              </a:avLst>
            </a:prstGeom>
            <a:solidFill>
              <a:srgbClr val="79A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04;p36">
              <a:extLst>
                <a:ext uri="{FF2B5EF4-FFF2-40B4-BE49-F238E27FC236}">
                  <a16:creationId xmlns:a16="http://schemas.microsoft.com/office/drawing/2014/main" id="{ADF5D212-2C2F-6FCF-4242-CECDB8D20762}"/>
                </a:ext>
              </a:extLst>
            </p:cNvPr>
            <p:cNvSpPr/>
            <p:nvPr/>
          </p:nvSpPr>
          <p:spPr>
            <a:xfrm>
              <a:off x="751938" y="2835378"/>
              <a:ext cx="112500" cy="899700"/>
            </a:xfrm>
            <a:prstGeom prst="roundRect">
              <a:avLst>
                <a:gd name="adj" fmla="val 50000"/>
              </a:avLst>
            </a:prstGeom>
            <a:solidFill>
              <a:srgbClr val="0F3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605;p36">
              <a:extLst>
                <a:ext uri="{FF2B5EF4-FFF2-40B4-BE49-F238E27FC236}">
                  <a16:creationId xmlns:a16="http://schemas.microsoft.com/office/drawing/2014/main" id="{1DCF2465-9971-F576-341F-2A157EE3DD32}"/>
                </a:ext>
              </a:extLst>
            </p:cNvPr>
            <p:cNvSpPr/>
            <p:nvPr/>
          </p:nvSpPr>
          <p:spPr>
            <a:xfrm>
              <a:off x="751938" y="3734917"/>
              <a:ext cx="112500" cy="899700"/>
            </a:xfrm>
            <a:prstGeom prst="roundRect">
              <a:avLst>
                <a:gd name="adj" fmla="val 50000"/>
              </a:avLst>
            </a:prstGeom>
            <a:solidFill>
              <a:srgbClr val="AAABB0"/>
            </a:solidFill>
            <a:ln>
              <a:solidFill>
                <a:srgbClr val="AAABB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606;p36">
              <a:extLst>
                <a:ext uri="{FF2B5EF4-FFF2-40B4-BE49-F238E27FC236}">
                  <a16:creationId xmlns:a16="http://schemas.microsoft.com/office/drawing/2014/main" id="{D066C203-19B4-BD14-5A1D-7C2E666612E8}"/>
                </a:ext>
              </a:extLst>
            </p:cNvPr>
            <p:cNvSpPr/>
            <p:nvPr/>
          </p:nvSpPr>
          <p:spPr>
            <a:xfrm rot="-5400000" flipH="1">
              <a:off x="705946" y="1833748"/>
              <a:ext cx="204498" cy="204486"/>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FDB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607;p36">
              <a:extLst>
                <a:ext uri="{FF2B5EF4-FFF2-40B4-BE49-F238E27FC236}">
                  <a16:creationId xmlns:a16="http://schemas.microsoft.com/office/drawing/2014/main" id="{25292674-8073-80B5-216D-5D81AFFC0226}"/>
                </a:ext>
              </a:extLst>
            </p:cNvPr>
            <p:cNvSpPr/>
            <p:nvPr/>
          </p:nvSpPr>
          <p:spPr>
            <a:xfrm>
              <a:off x="751938" y="1036301"/>
              <a:ext cx="112500" cy="899700"/>
            </a:xfrm>
            <a:prstGeom prst="roundRect">
              <a:avLst>
                <a:gd name="adj" fmla="val 50000"/>
              </a:avLst>
            </a:prstGeom>
            <a:solidFill>
              <a:srgbClr val="FDB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608;p36">
              <a:extLst>
                <a:ext uri="{FF2B5EF4-FFF2-40B4-BE49-F238E27FC236}">
                  <a16:creationId xmlns:a16="http://schemas.microsoft.com/office/drawing/2014/main" id="{11517434-9E6D-A058-4008-F051BCB78D32}"/>
                </a:ext>
              </a:extLst>
            </p:cNvPr>
            <p:cNvSpPr/>
            <p:nvPr/>
          </p:nvSpPr>
          <p:spPr>
            <a:xfrm rot="-5400000" flipH="1">
              <a:off x="705946" y="2733210"/>
              <a:ext cx="204498" cy="204486"/>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79A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609;p36">
              <a:extLst>
                <a:ext uri="{FF2B5EF4-FFF2-40B4-BE49-F238E27FC236}">
                  <a16:creationId xmlns:a16="http://schemas.microsoft.com/office/drawing/2014/main" id="{BE65B657-132B-C419-0807-94E68465E99E}"/>
                </a:ext>
              </a:extLst>
            </p:cNvPr>
            <p:cNvSpPr/>
            <p:nvPr/>
          </p:nvSpPr>
          <p:spPr>
            <a:xfrm rot="-5400000" flipH="1">
              <a:off x="705946" y="3632660"/>
              <a:ext cx="204498" cy="204486"/>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0F3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610;p36">
              <a:extLst>
                <a:ext uri="{FF2B5EF4-FFF2-40B4-BE49-F238E27FC236}">
                  <a16:creationId xmlns:a16="http://schemas.microsoft.com/office/drawing/2014/main" id="{AA5030D9-2819-EEF3-2523-8E8193F63D14}"/>
                </a:ext>
              </a:extLst>
            </p:cNvPr>
            <p:cNvSpPr/>
            <p:nvPr/>
          </p:nvSpPr>
          <p:spPr>
            <a:xfrm rot="-5400000" flipH="1">
              <a:off x="705946" y="4532110"/>
              <a:ext cx="204498" cy="204486"/>
            </a:xfrm>
            <a:custGeom>
              <a:avLst/>
              <a:gdLst/>
              <a:ahLst/>
              <a:cxnLst/>
              <a:rect l="l" t="t" r="r" b="b"/>
              <a:pathLst>
                <a:path w="16636" h="16635" extrusionOk="0">
                  <a:moveTo>
                    <a:pt x="8318" y="0"/>
                  </a:moveTo>
                  <a:cubicBezTo>
                    <a:pt x="3738" y="0"/>
                    <a:pt x="1" y="3738"/>
                    <a:pt x="1" y="8317"/>
                  </a:cubicBezTo>
                  <a:cubicBezTo>
                    <a:pt x="1" y="12917"/>
                    <a:pt x="3738" y="16634"/>
                    <a:pt x="8318" y="16634"/>
                  </a:cubicBezTo>
                  <a:cubicBezTo>
                    <a:pt x="12918" y="16634"/>
                    <a:pt x="16635" y="12917"/>
                    <a:pt x="16635" y="8317"/>
                  </a:cubicBezTo>
                  <a:cubicBezTo>
                    <a:pt x="16635" y="3738"/>
                    <a:pt x="12918" y="0"/>
                    <a:pt x="8318" y="0"/>
                  </a:cubicBezTo>
                  <a:close/>
                </a:path>
              </a:pathLst>
            </a:custGeom>
            <a:solidFill>
              <a:srgbClr val="AAABB0"/>
            </a:solidFill>
            <a:ln>
              <a:solidFill>
                <a:srgbClr val="AAABB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 name="Google Shape;615;p36">
            <a:extLst>
              <a:ext uri="{FF2B5EF4-FFF2-40B4-BE49-F238E27FC236}">
                <a16:creationId xmlns:a16="http://schemas.microsoft.com/office/drawing/2014/main" id="{8D38C504-2540-CB72-CA90-BDC6E2EAC241}"/>
              </a:ext>
              <a:ext uri="{C183D7F6-B498-43B3-948B-1728B52AA6E4}">
                <adec:decorative xmlns:adec="http://schemas.microsoft.com/office/drawing/2017/decorative" val="1"/>
              </a:ext>
            </a:extLst>
          </p:cNvPr>
          <p:cNvSpPr/>
          <p:nvPr/>
        </p:nvSpPr>
        <p:spPr>
          <a:xfrm>
            <a:off x="9019715" y="1342794"/>
            <a:ext cx="936331" cy="936331"/>
          </a:xfrm>
          <a:prstGeom prst="ellipse">
            <a:avLst/>
          </a:prstGeom>
          <a:solidFill>
            <a:srgbClr val="FDB91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chemeClr val="accent6"/>
              </a:solidFill>
              <a:latin typeface="Fira Sans Extra Condensed SemiBold"/>
              <a:ea typeface="Fira Sans Extra Condensed SemiBold"/>
              <a:cs typeface="Fira Sans Extra Condensed SemiBold"/>
              <a:sym typeface="Fira Sans Extra Condensed SemiBold"/>
            </a:endParaRPr>
          </a:p>
        </p:txBody>
      </p:sp>
      <p:sp>
        <p:nvSpPr>
          <p:cNvPr id="22" name="Google Shape;620;p36">
            <a:extLst>
              <a:ext uri="{FF2B5EF4-FFF2-40B4-BE49-F238E27FC236}">
                <a16:creationId xmlns:a16="http://schemas.microsoft.com/office/drawing/2014/main" id="{AFB4D375-9D1A-713E-5C71-672BCEEE507D}"/>
              </a:ext>
              <a:ext uri="{C183D7F6-B498-43B3-948B-1728B52AA6E4}">
                <adec:decorative xmlns:adec="http://schemas.microsoft.com/office/drawing/2017/decorative" val="1"/>
              </a:ext>
            </a:extLst>
          </p:cNvPr>
          <p:cNvSpPr/>
          <p:nvPr/>
        </p:nvSpPr>
        <p:spPr>
          <a:xfrm>
            <a:off x="9020268" y="2389497"/>
            <a:ext cx="936331" cy="936331"/>
          </a:xfrm>
          <a:prstGeom prst="ellipse">
            <a:avLst/>
          </a:prstGeom>
          <a:solidFill>
            <a:srgbClr val="79A1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chemeClr val="accent6"/>
              </a:solidFill>
              <a:latin typeface="Fira Sans Extra Condensed SemiBold"/>
              <a:ea typeface="Fira Sans Extra Condensed SemiBold"/>
              <a:cs typeface="Fira Sans Extra Condensed SemiBold"/>
              <a:sym typeface="Fira Sans Extra Condensed SemiBold"/>
            </a:endParaRPr>
          </a:p>
        </p:txBody>
      </p:sp>
      <p:sp>
        <p:nvSpPr>
          <p:cNvPr id="32" name="Google Shape;625;p36">
            <a:extLst>
              <a:ext uri="{FF2B5EF4-FFF2-40B4-BE49-F238E27FC236}">
                <a16:creationId xmlns:a16="http://schemas.microsoft.com/office/drawing/2014/main" id="{595660D4-1570-EF55-1076-02AB671E4EA4}"/>
              </a:ext>
              <a:ext uri="{C183D7F6-B498-43B3-948B-1728B52AA6E4}">
                <adec:decorative xmlns:adec="http://schemas.microsoft.com/office/drawing/2017/decorative" val="1"/>
              </a:ext>
            </a:extLst>
          </p:cNvPr>
          <p:cNvSpPr/>
          <p:nvPr/>
        </p:nvSpPr>
        <p:spPr>
          <a:xfrm>
            <a:off x="9023151" y="3448458"/>
            <a:ext cx="936331" cy="936331"/>
          </a:xfrm>
          <a:prstGeom prst="ellipse">
            <a:avLst/>
          </a:prstGeom>
          <a:solidFill>
            <a:srgbClr val="0F365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chemeClr val="accent6"/>
              </a:solidFill>
              <a:latin typeface="Fira Sans Extra Condensed SemiBold"/>
              <a:ea typeface="Fira Sans Extra Condensed SemiBold"/>
              <a:cs typeface="Fira Sans Extra Condensed SemiBold"/>
              <a:sym typeface="Fira Sans Extra Condensed SemiBold"/>
            </a:endParaRPr>
          </a:p>
        </p:txBody>
      </p:sp>
      <p:sp>
        <p:nvSpPr>
          <p:cNvPr id="45" name="Google Shape;630;p36">
            <a:extLst>
              <a:ext uri="{FF2B5EF4-FFF2-40B4-BE49-F238E27FC236}">
                <a16:creationId xmlns:a16="http://schemas.microsoft.com/office/drawing/2014/main" id="{175D90B0-E811-5B49-796E-A178C0345BC8}"/>
              </a:ext>
              <a:ext uri="{C183D7F6-B498-43B3-948B-1728B52AA6E4}">
                <adec:decorative xmlns:adec="http://schemas.microsoft.com/office/drawing/2017/decorative" val="1"/>
              </a:ext>
            </a:extLst>
          </p:cNvPr>
          <p:cNvSpPr/>
          <p:nvPr/>
        </p:nvSpPr>
        <p:spPr>
          <a:xfrm>
            <a:off x="9020268" y="4507420"/>
            <a:ext cx="936331" cy="936331"/>
          </a:xfrm>
          <a:prstGeom prst="ellipse">
            <a:avLst/>
          </a:prstGeom>
          <a:solidFill>
            <a:srgbClr val="AAABB0"/>
          </a:solidFill>
          <a:ln>
            <a:solidFill>
              <a:srgbClr val="AAABB0"/>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dirty="0">
              <a:solidFill>
                <a:schemeClr val="accent6"/>
              </a:solidFill>
              <a:latin typeface="Fira Sans Extra Condensed SemiBold"/>
              <a:ea typeface="Fira Sans Extra Condensed SemiBold"/>
              <a:cs typeface="Fira Sans Extra Condensed SemiBold"/>
              <a:sym typeface="Fira Sans Extra Condensed SemiBold"/>
            </a:endParaRPr>
          </a:p>
        </p:txBody>
      </p:sp>
      <p:grpSp>
        <p:nvGrpSpPr>
          <p:cNvPr id="46" name="Google Shape;646;p36">
            <a:extLst>
              <a:ext uri="{FF2B5EF4-FFF2-40B4-BE49-F238E27FC236}">
                <a16:creationId xmlns:a16="http://schemas.microsoft.com/office/drawing/2014/main" id="{686A2542-EB4F-2572-27AE-A0A37DD939DC}"/>
              </a:ext>
              <a:ext uri="{C183D7F6-B498-43B3-948B-1728B52AA6E4}">
                <adec:decorative xmlns:adec="http://schemas.microsoft.com/office/drawing/2017/decorative" val="1"/>
              </a:ext>
            </a:extLst>
          </p:cNvPr>
          <p:cNvGrpSpPr/>
          <p:nvPr/>
        </p:nvGrpSpPr>
        <p:grpSpPr>
          <a:xfrm>
            <a:off x="9283846" y="3727309"/>
            <a:ext cx="415858" cy="414755"/>
            <a:chOff x="-937025" y="2064750"/>
            <a:chExt cx="292225" cy="291450"/>
          </a:xfrm>
          <a:solidFill>
            <a:schemeClr val="bg1"/>
          </a:solidFill>
        </p:grpSpPr>
        <p:sp>
          <p:nvSpPr>
            <p:cNvPr id="51" name="Google Shape;647;p36">
              <a:extLst>
                <a:ext uri="{FF2B5EF4-FFF2-40B4-BE49-F238E27FC236}">
                  <a16:creationId xmlns:a16="http://schemas.microsoft.com/office/drawing/2014/main" id="{DC811758-742D-AA6C-9947-A41F798E222F}"/>
                </a:ext>
              </a:extLst>
            </p:cNvPr>
            <p:cNvSpPr/>
            <p:nvPr/>
          </p:nvSpPr>
          <p:spPr>
            <a:xfrm>
              <a:off x="-834625" y="2134850"/>
              <a:ext cx="86650" cy="85075"/>
            </a:xfrm>
            <a:custGeom>
              <a:avLst/>
              <a:gdLst/>
              <a:ahLst/>
              <a:cxnLst/>
              <a:rect l="l" t="t" r="r" b="b"/>
              <a:pathLst>
                <a:path w="3466" h="3403" extrusionOk="0">
                  <a:moveTo>
                    <a:pt x="1702" y="599"/>
                  </a:moveTo>
                  <a:cubicBezTo>
                    <a:pt x="1922" y="599"/>
                    <a:pt x="2080" y="788"/>
                    <a:pt x="2080" y="977"/>
                  </a:cubicBezTo>
                  <a:cubicBezTo>
                    <a:pt x="2080" y="1166"/>
                    <a:pt x="1922" y="1324"/>
                    <a:pt x="1702" y="1324"/>
                  </a:cubicBezTo>
                  <a:cubicBezTo>
                    <a:pt x="1512" y="1324"/>
                    <a:pt x="1355" y="1166"/>
                    <a:pt x="1355" y="977"/>
                  </a:cubicBezTo>
                  <a:cubicBezTo>
                    <a:pt x="1355" y="788"/>
                    <a:pt x="1512" y="599"/>
                    <a:pt x="1702" y="599"/>
                  </a:cubicBezTo>
                  <a:close/>
                  <a:moveTo>
                    <a:pt x="1765" y="2048"/>
                  </a:moveTo>
                  <a:cubicBezTo>
                    <a:pt x="2174" y="2048"/>
                    <a:pt x="2584" y="2300"/>
                    <a:pt x="2741" y="2710"/>
                  </a:cubicBezTo>
                  <a:lnTo>
                    <a:pt x="756" y="2710"/>
                  </a:lnTo>
                  <a:cubicBezTo>
                    <a:pt x="914" y="2300"/>
                    <a:pt x="1292" y="2048"/>
                    <a:pt x="1765" y="2048"/>
                  </a:cubicBezTo>
                  <a:close/>
                  <a:moveTo>
                    <a:pt x="1702" y="0"/>
                  </a:moveTo>
                  <a:cubicBezTo>
                    <a:pt x="1166" y="0"/>
                    <a:pt x="693" y="441"/>
                    <a:pt x="693" y="1009"/>
                  </a:cubicBezTo>
                  <a:cubicBezTo>
                    <a:pt x="693" y="1198"/>
                    <a:pt x="788" y="1387"/>
                    <a:pt x="851" y="1576"/>
                  </a:cubicBezTo>
                  <a:cubicBezTo>
                    <a:pt x="347" y="1891"/>
                    <a:pt x="0" y="2426"/>
                    <a:pt x="0" y="3056"/>
                  </a:cubicBezTo>
                  <a:cubicBezTo>
                    <a:pt x="0" y="3245"/>
                    <a:pt x="158" y="3403"/>
                    <a:pt x="347" y="3403"/>
                  </a:cubicBezTo>
                  <a:lnTo>
                    <a:pt x="3088" y="3403"/>
                  </a:lnTo>
                  <a:cubicBezTo>
                    <a:pt x="3308" y="3403"/>
                    <a:pt x="3466" y="3245"/>
                    <a:pt x="3466" y="3056"/>
                  </a:cubicBezTo>
                  <a:cubicBezTo>
                    <a:pt x="3434" y="2426"/>
                    <a:pt x="3088" y="1828"/>
                    <a:pt x="2584" y="1576"/>
                  </a:cubicBezTo>
                  <a:cubicBezTo>
                    <a:pt x="2710" y="1387"/>
                    <a:pt x="2741" y="1198"/>
                    <a:pt x="2741" y="1009"/>
                  </a:cubicBezTo>
                  <a:cubicBezTo>
                    <a:pt x="2741" y="441"/>
                    <a:pt x="2269" y="0"/>
                    <a:pt x="17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648;p36">
              <a:extLst>
                <a:ext uri="{FF2B5EF4-FFF2-40B4-BE49-F238E27FC236}">
                  <a16:creationId xmlns:a16="http://schemas.microsoft.com/office/drawing/2014/main" id="{58573072-72FE-CEC3-2702-DFC11D18D267}"/>
                </a:ext>
              </a:extLst>
            </p:cNvPr>
            <p:cNvSpPr/>
            <p:nvPr/>
          </p:nvSpPr>
          <p:spPr>
            <a:xfrm>
              <a:off x="-936225" y="2304975"/>
              <a:ext cx="289850" cy="51225"/>
            </a:xfrm>
            <a:custGeom>
              <a:avLst/>
              <a:gdLst/>
              <a:ahLst/>
              <a:cxnLst/>
              <a:rect l="l" t="t" r="r" b="b"/>
              <a:pathLst>
                <a:path w="11594" h="2049" extrusionOk="0">
                  <a:moveTo>
                    <a:pt x="3056" y="662"/>
                  </a:moveTo>
                  <a:cubicBezTo>
                    <a:pt x="3277" y="662"/>
                    <a:pt x="3434" y="820"/>
                    <a:pt x="3434" y="1009"/>
                  </a:cubicBezTo>
                  <a:cubicBezTo>
                    <a:pt x="3434" y="1229"/>
                    <a:pt x="3277" y="1387"/>
                    <a:pt x="3056" y="1387"/>
                  </a:cubicBezTo>
                  <a:lnTo>
                    <a:pt x="1008" y="1387"/>
                  </a:lnTo>
                  <a:cubicBezTo>
                    <a:pt x="819" y="1387"/>
                    <a:pt x="662" y="1229"/>
                    <a:pt x="662" y="1009"/>
                  </a:cubicBezTo>
                  <a:cubicBezTo>
                    <a:pt x="662" y="820"/>
                    <a:pt x="819" y="662"/>
                    <a:pt x="1008" y="662"/>
                  </a:cubicBezTo>
                  <a:close/>
                  <a:moveTo>
                    <a:pt x="10586" y="693"/>
                  </a:moveTo>
                  <a:cubicBezTo>
                    <a:pt x="10775" y="693"/>
                    <a:pt x="10932" y="851"/>
                    <a:pt x="10932" y="1072"/>
                  </a:cubicBezTo>
                  <a:cubicBezTo>
                    <a:pt x="10901" y="1229"/>
                    <a:pt x="10775" y="1387"/>
                    <a:pt x="10586" y="1387"/>
                  </a:cubicBezTo>
                  <a:lnTo>
                    <a:pt x="4001" y="1387"/>
                  </a:lnTo>
                  <a:cubicBezTo>
                    <a:pt x="4096" y="1166"/>
                    <a:pt x="4096" y="914"/>
                    <a:pt x="4001" y="693"/>
                  </a:cubicBezTo>
                  <a:close/>
                  <a:moveTo>
                    <a:pt x="1008" y="0"/>
                  </a:moveTo>
                  <a:cubicBezTo>
                    <a:pt x="473" y="0"/>
                    <a:pt x="0" y="473"/>
                    <a:pt x="0" y="1009"/>
                  </a:cubicBezTo>
                  <a:cubicBezTo>
                    <a:pt x="0" y="1576"/>
                    <a:pt x="473" y="2048"/>
                    <a:pt x="1008" y="2048"/>
                  </a:cubicBezTo>
                  <a:lnTo>
                    <a:pt x="10586" y="2048"/>
                  </a:lnTo>
                  <a:cubicBezTo>
                    <a:pt x="11121" y="2048"/>
                    <a:pt x="11594" y="1576"/>
                    <a:pt x="11594" y="1009"/>
                  </a:cubicBezTo>
                  <a:cubicBezTo>
                    <a:pt x="11594" y="473"/>
                    <a:pt x="11121" y="0"/>
                    <a:pt x="105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649;p36">
              <a:extLst>
                <a:ext uri="{FF2B5EF4-FFF2-40B4-BE49-F238E27FC236}">
                  <a16:creationId xmlns:a16="http://schemas.microsoft.com/office/drawing/2014/main" id="{10355998-47A1-D5EE-7B16-824F46B6AEFB}"/>
                </a:ext>
              </a:extLst>
            </p:cNvPr>
            <p:cNvSpPr/>
            <p:nvPr/>
          </p:nvSpPr>
          <p:spPr>
            <a:xfrm>
              <a:off x="-937025" y="2064750"/>
              <a:ext cx="292225" cy="223125"/>
            </a:xfrm>
            <a:custGeom>
              <a:avLst/>
              <a:gdLst/>
              <a:ahLst/>
              <a:cxnLst/>
              <a:rect l="l" t="t" r="r" b="b"/>
              <a:pathLst>
                <a:path w="11689" h="8925" extrusionOk="0">
                  <a:moveTo>
                    <a:pt x="3813" y="662"/>
                  </a:moveTo>
                  <a:cubicBezTo>
                    <a:pt x="4002" y="662"/>
                    <a:pt x="4159" y="820"/>
                    <a:pt x="4159" y="1009"/>
                  </a:cubicBezTo>
                  <a:lnTo>
                    <a:pt x="4159" y="1355"/>
                  </a:lnTo>
                  <a:lnTo>
                    <a:pt x="3813" y="1355"/>
                  </a:lnTo>
                  <a:cubicBezTo>
                    <a:pt x="3246" y="1355"/>
                    <a:pt x="2773" y="1828"/>
                    <a:pt x="2773" y="2395"/>
                  </a:cubicBezTo>
                  <a:lnTo>
                    <a:pt x="2773" y="4978"/>
                  </a:lnTo>
                  <a:lnTo>
                    <a:pt x="2080" y="5703"/>
                  </a:lnTo>
                  <a:lnTo>
                    <a:pt x="2080" y="5199"/>
                  </a:lnTo>
                  <a:cubicBezTo>
                    <a:pt x="2080" y="4978"/>
                    <a:pt x="1922" y="4821"/>
                    <a:pt x="1702" y="4821"/>
                  </a:cubicBezTo>
                  <a:lnTo>
                    <a:pt x="1040" y="4821"/>
                  </a:lnTo>
                  <a:cubicBezTo>
                    <a:pt x="851" y="4821"/>
                    <a:pt x="694" y="4663"/>
                    <a:pt x="694" y="4474"/>
                  </a:cubicBezTo>
                  <a:lnTo>
                    <a:pt x="694" y="1009"/>
                  </a:lnTo>
                  <a:cubicBezTo>
                    <a:pt x="694" y="820"/>
                    <a:pt x="851" y="662"/>
                    <a:pt x="1040" y="662"/>
                  </a:cubicBezTo>
                  <a:close/>
                  <a:moveTo>
                    <a:pt x="10649" y="662"/>
                  </a:moveTo>
                  <a:cubicBezTo>
                    <a:pt x="10838" y="662"/>
                    <a:pt x="10996" y="820"/>
                    <a:pt x="10996" y="1009"/>
                  </a:cubicBezTo>
                  <a:lnTo>
                    <a:pt x="10996" y="4474"/>
                  </a:lnTo>
                  <a:cubicBezTo>
                    <a:pt x="10996" y="4695"/>
                    <a:pt x="10838" y="4852"/>
                    <a:pt x="10649" y="4852"/>
                  </a:cubicBezTo>
                  <a:lnTo>
                    <a:pt x="9893" y="4852"/>
                  </a:lnTo>
                  <a:cubicBezTo>
                    <a:pt x="9704" y="4852"/>
                    <a:pt x="9547" y="5010"/>
                    <a:pt x="9547" y="5199"/>
                  </a:cubicBezTo>
                  <a:lnTo>
                    <a:pt x="9547" y="5703"/>
                  </a:lnTo>
                  <a:lnTo>
                    <a:pt x="8885" y="5010"/>
                  </a:lnTo>
                  <a:lnTo>
                    <a:pt x="8885" y="2395"/>
                  </a:lnTo>
                  <a:cubicBezTo>
                    <a:pt x="8885" y="1859"/>
                    <a:pt x="8412" y="1387"/>
                    <a:pt x="7845" y="1387"/>
                  </a:cubicBezTo>
                  <a:lnTo>
                    <a:pt x="7499" y="1387"/>
                  </a:lnTo>
                  <a:lnTo>
                    <a:pt x="7499" y="1009"/>
                  </a:lnTo>
                  <a:cubicBezTo>
                    <a:pt x="7499" y="820"/>
                    <a:pt x="7656" y="662"/>
                    <a:pt x="7845" y="662"/>
                  </a:cubicBezTo>
                  <a:close/>
                  <a:moveTo>
                    <a:pt x="7845" y="2048"/>
                  </a:moveTo>
                  <a:cubicBezTo>
                    <a:pt x="8066" y="2048"/>
                    <a:pt x="8223" y="2206"/>
                    <a:pt x="8223" y="2395"/>
                  </a:cubicBezTo>
                  <a:lnTo>
                    <a:pt x="8223" y="6522"/>
                  </a:lnTo>
                  <a:cubicBezTo>
                    <a:pt x="8223" y="6742"/>
                    <a:pt x="8066" y="6900"/>
                    <a:pt x="7845" y="6900"/>
                  </a:cubicBezTo>
                  <a:lnTo>
                    <a:pt x="6711" y="6900"/>
                  </a:lnTo>
                  <a:cubicBezTo>
                    <a:pt x="6585" y="6900"/>
                    <a:pt x="6491" y="6931"/>
                    <a:pt x="6428" y="7057"/>
                  </a:cubicBezTo>
                  <a:lnTo>
                    <a:pt x="5798" y="8003"/>
                  </a:lnTo>
                  <a:lnTo>
                    <a:pt x="5167" y="7057"/>
                  </a:lnTo>
                  <a:cubicBezTo>
                    <a:pt x="5104" y="6963"/>
                    <a:pt x="5010" y="6900"/>
                    <a:pt x="4915" y="6900"/>
                  </a:cubicBezTo>
                  <a:lnTo>
                    <a:pt x="3750" y="6900"/>
                  </a:lnTo>
                  <a:cubicBezTo>
                    <a:pt x="3561" y="6900"/>
                    <a:pt x="3403" y="6742"/>
                    <a:pt x="3403" y="6522"/>
                  </a:cubicBezTo>
                  <a:lnTo>
                    <a:pt x="3403" y="2395"/>
                  </a:lnTo>
                  <a:cubicBezTo>
                    <a:pt x="3403" y="2206"/>
                    <a:pt x="3561" y="2048"/>
                    <a:pt x="3750" y="2048"/>
                  </a:cubicBezTo>
                  <a:close/>
                  <a:moveTo>
                    <a:pt x="1009" y="0"/>
                  </a:moveTo>
                  <a:cubicBezTo>
                    <a:pt x="473" y="0"/>
                    <a:pt x="1" y="473"/>
                    <a:pt x="1" y="1009"/>
                  </a:cubicBezTo>
                  <a:lnTo>
                    <a:pt x="1" y="4474"/>
                  </a:lnTo>
                  <a:cubicBezTo>
                    <a:pt x="1" y="5041"/>
                    <a:pt x="473" y="5514"/>
                    <a:pt x="1009" y="5514"/>
                  </a:cubicBezTo>
                  <a:lnTo>
                    <a:pt x="1355" y="5514"/>
                  </a:lnTo>
                  <a:lnTo>
                    <a:pt x="1355" y="6522"/>
                  </a:lnTo>
                  <a:cubicBezTo>
                    <a:pt x="1355" y="6736"/>
                    <a:pt x="1544" y="6877"/>
                    <a:pt x="1724" y="6877"/>
                  </a:cubicBezTo>
                  <a:cubicBezTo>
                    <a:pt x="1809" y="6877"/>
                    <a:pt x="1893" y="6845"/>
                    <a:pt x="1954" y="6774"/>
                  </a:cubicBezTo>
                  <a:lnTo>
                    <a:pt x="2742" y="5986"/>
                  </a:lnTo>
                  <a:lnTo>
                    <a:pt x="2742" y="6522"/>
                  </a:lnTo>
                  <a:cubicBezTo>
                    <a:pt x="2742" y="7089"/>
                    <a:pt x="3214" y="7562"/>
                    <a:pt x="3781" y="7562"/>
                  </a:cubicBezTo>
                  <a:lnTo>
                    <a:pt x="4726" y="7562"/>
                  </a:lnTo>
                  <a:lnTo>
                    <a:pt x="5545" y="8759"/>
                  </a:lnTo>
                  <a:cubicBezTo>
                    <a:pt x="5608" y="8869"/>
                    <a:pt x="5719" y="8924"/>
                    <a:pt x="5825" y="8924"/>
                  </a:cubicBezTo>
                  <a:cubicBezTo>
                    <a:pt x="5931" y="8924"/>
                    <a:pt x="6034" y="8869"/>
                    <a:pt x="6081" y="8759"/>
                  </a:cubicBezTo>
                  <a:lnTo>
                    <a:pt x="6932" y="7562"/>
                  </a:lnTo>
                  <a:lnTo>
                    <a:pt x="7877" y="7562"/>
                  </a:lnTo>
                  <a:cubicBezTo>
                    <a:pt x="8412" y="7562"/>
                    <a:pt x="8885" y="7089"/>
                    <a:pt x="8885" y="6522"/>
                  </a:cubicBezTo>
                  <a:lnTo>
                    <a:pt x="8885" y="5986"/>
                  </a:lnTo>
                  <a:lnTo>
                    <a:pt x="9673" y="6774"/>
                  </a:lnTo>
                  <a:cubicBezTo>
                    <a:pt x="9733" y="6845"/>
                    <a:pt x="9817" y="6877"/>
                    <a:pt x="9903" y="6877"/>
                  </a:cubicBezTo>
                  <a:cubicBezTo>
                    <a:pt x="10083" y="6877"/>
                    <a:pt x="10271" y="6736"/>
                    <a:pt x="10271" y="6522"/>
                  </a:cubicBezTo>
                  <a:lnTo>
                    <a:pt x="10271" y="5514"/>
                  </a:lnTo>
                  <a:lnTo>
                    <a:pt x="10649" y="5514"/>
                  </a:lnTo>
                  <a:cubicBezTo>
                    <a:pt x="11216" y="5514"/>
                    <a:pt x="11689" y="5041"/>
                    <a:pt x="11689" y="4474"/>
                  </a:cubicBezTo>
                  <a:lnTo>
                    <a:pt x="11689" y="1009"/>
                  </a:lnTo>
                  <a:cubicBezTo>
                    <a:pt x="11689" y="441"/>
                    <a:pt x="11216" y="0"/>
                    <a:pt x="10649" y="0"/>
                  </a:cubicBezTo>
                  <a:lnTo>
                    <a:pt x="7845" y="0"/>
                  </a:lnTo>
                  <a:cubicBezTo>
                    <a:pt x="7310" y="0"/>
                    <a:pt x="6837" y="473"/>
                    <a:pt x="6837" y="1009"/>
                  </a:cubicBezTo>
                  <a:lnTo>
                    <a:pt x="6837" y="1387"/>
                  </a:lnTo>
                  <a:lnTo>
                    <a:pt x="4789" y="1387"/>
                  </a:lnTo>
                  <a:lnTo>
                    <a:pt x="4789" y="1009"/>
                  </a:lnTo>
                  <a:cubicBezTo>
                    <a:pt x="4789" y="473"/>
                    <a:pt x="4317"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4" name="Graphic 53">
            <a:extLst>
              <a:ext uri="{FF2B5EF4-FFF2-40B4-BE49-F238E27FC236}">
                <a16:creationId xmlns:a16="http://schemas.microsoft.com/office/drawing/2014/main" id="{0C975E47-EE5B-A762-FE68-7EC346C30FBD}"/>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04188" y="4674338"/>
            <a:ext cx="579872" cy="579872"/>
          </a:xfrm>
          <a:prstGeom prst="rect">
            <a:avLst/>
          </a:prstGeom>
        </p:spPr>
      </p:pic>
      <p:pic>
        <p:nvPicPr>
          <p:cNvPr id="56" name="Graphic 55">
            <a:extLst>
              <a:ext uri="{FF2B5EF4-FFF2-40B4-BE49-F238E27FC236}">
                <a16:creationId xmlns:a16="http://schemas.microsoft.com/office/drawing/2014/main" id="{10E66451-D66A-E052-4F57-18370998B36A}"/>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204188" y="1488882"/>
            <a:ext cx="579872" cy="579872"/>
          </a:xfrm>
          <a:prstGeom prst="rect">
            <a:avLst/>
          </a:prstGeom>
        </p:spPr>
      </p:pic>
      <p:pic>
        <p:nvPicPr>
          <p:cNvPr id="58" name="Graphic 57">
            <a:extLst>
              <a:ext uri="{FF2B5EF4-FFF2-40B4-BE49-F238E27FC236}">
                <a16:creationId xmlns:a16="http://schemas.microsoft.com/office/drawing/2014/main" id="{B931612D-AD5B-A40F-DF64-B91E4D9B0370}"/>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204188" y="2594264"/>
            <a:ext cx="579872" cy="579872"/>
          </a:xfrm>
          <a:prstGeom prst="rect">
            <a:avLst/>
          </a:prstGeom>
        </p:spPr>
      </p:pic>
      <p:sp>
        <p:nvSpPr>
          <p:cNvPr id="59" name="Rectangle 58">
            <a:extLst>
              <a:ext uri="{FF2B5EF4-FFF2-40B4-BE49-F238E27FC236}">
                <a16:creationId xmlns:a16="http://schemas.microsoft.com/office/drawing/2014/main" id="{C1E7AB6F-262F-E413-A054-E1CFBD3C0981}"/>
              </a:ext>
              <a:ext uri="{C183D7F6-B498-43B3-948B-1728B52AA6E4}">
                <adec:decorative xmlns:adec="http://schemas.microsoft.com/office/drawing/2017/decorative" val="1"/>
              </a:ext>
            </a:extLst>
          </p:cNvPr>
          <p:cNvSpPr/>
          <p:nvPr/>
        </p:nvSpPr>
        <p:spPr>
          <a:xfrm>
            <a:off x="8917005" y="4456049"/>
            <a:ext cx="3200400" cy="1054471"/>
          </a:xfrm>
          <a:prstGeom prst="rect">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Google Shape;623;p36">
            <a:extLst>
              <a:ext uri="{FF2B5EF4-FFF2-40B4-BE49-F238E27FC236}">
                <a16:creationId xmlns:a16="http://schemas.microsoft.com/office/drawing/2014/main" id="{DEF63CEE-431E-94C3-1C59-8664ED3D20C4}"/>
              </a:ext>
            </a:extLst>
          </p:cNvPr>
          <p:cNvSpPr txBox="1"/>
          <p:nvPr/>
        </p:nvSpPr>
        <p:spPr>
          <a:xfrm>
            <a:off x="9998807" y="1442641"/>
            <a:ext cx="2175947" cy="6755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j-lt"/>
                <a:ea typeface="Fira Sans Extra Condensed SemiBold"/>
                <a:cs typeface="Fira Sans Extra Condensed SemiBold"/>
                <a:sym typeface="Fira Sans Extra Condensed SemiBold"/>
              </a:rPr>
              <a:t>Market Risks</a:t>
            </a:r>
            <a:endParaRPr b="1" dirty="0">
              <a:latin typeface="+mj-lt"/>
              <a:ea typeface="Fira Sans Extra Condensed SemiBold"/>
              <a:cs typeface="Fira Sans Extra Condensed SemiBold"/>
              <a:sym typeface="Fira Sans Extra Condensed SemiBold"/>
            </a:endParaRPr>
          </a:p>
        </p:txBody>
      </p:sp>
      <p:sp>
        <p:nvSpPr>
          <p:cNvPr id="57" name="Google Shape;613;p36">
            <a:extLst>
              <a:ext uri="{FF2B5EF4-FFF2-40B4-BE49-F238E27FC236}">
                <a16:creationId xmlns:a16="http://schemas.microsoft.com/office/drawing/2014/main" id="{4A182656-C3CA-90F1-E7B3-5D864620813A}"/>
              </a:ext>
            </a:extLst>
          </p:cNvPr>
          <p:cNvSpPr txBox="1"/>
          <p:nvPr/>
        </p:nvSpPr>
        <p:spPr>
          <a:xfrm>
            <a:off x="10016053" y="2543322"/>
            <a:ext cx="2175947" cy="6755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mj-lt"/>
                <a:ea typeface="Fira Sans Extra Condensed SemiBold"/>
                <a:cs typeface="Fira Sans Extra Condensed SemiBold"/>
                <a:sym typeface="Fira Sans Extra Condensed SemiBold"/>
              </a:rPr>
              <a:t>Operational Risks</a:t>
            </a:r>
            <a:endParaRPr b="1" dirty="0">
              <a:latin typeface="+mj-lt"/>
              <a:ea typeface="Fira Sans Extra Condensed SemiBold"/>
              <a:cs typeface="Fira Sans Extra Condensed SemiBold"/>
              <a:sym typeface="Fira Sans Extra Condensed SemiBold"/>
            </a:endParaRPr>
          </a:p>
        </p:txBody>
      </p:sp>
      <p:sp>
        <p:nvSpPr>
          <p:cNvPr id="21" name="Google Shape;618;p36">
            <a:extLst>
              <a:ext uri="{FF2B5EF4-FFF2-40B4-BE49-F238E27FC236}">
                <a16:creationId xmlns:a16="http://schemas.microsoft.com/office/drawing/2014/main" id="{F02540A3-CC68-D647-5AED-F552AA113296}"/>
              </a:ext>
              <a:ext uri="{C183D7F6-B498-43B3-948B-1728B52AA6E4}">
                <adec:decorative xmlns:adec="http://schemas.microsoft.com/office/drawing/2017/decorative" val="0"/>
              </a:ext>
            </a:extLst>
          </p:cNvPr>
          <p:cNvSpPr txBox="1"/>
          <p:nvPr/>
        </p:nvSpPr>
        <p:spPr>
          <a:xfrm>
            <a:off x="10016053" y="3560087"/>
            <a:ext cx="2175947" cy="6755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mj-lt"/>
                <a:ea typeface="Fira Sans Extra Condensed SemiBold"/>
                <a:cs typeface="Fira Sans Extra Condensed SemiBold"/>
                <a:sym typeface="Fira Sans Extra Condensed SemiBold"/>
              </a:rPr>
              <a:t>Fraud Risks</a:t>
            </a:r>
            <a:endParaRPr b="1" dirty="0">
              <a:latin typeface="+mj-lt"/>
              <a:ea typeface="Fira Sans Extra Condensed SemiBold"/>
              <a:cs typeface="Fira Sans Extra Condensed SemiBold"/>
              <a:sym typeface="Fira Sans Extra Condensed SemiBold"/>
            </a:endParaRPr>
          </a:p>
        </p:txBody>
      </p:sp>
      <p:sp>
        <p:nvSpPr>
          <p:cNvPr id="36" name="Google Shape;628;p36">
            <a:extLst>
              <a:ext uri="{FF2B5EF4-FFF2-40B4-BE49-F238E27FC236}">
                <a16:creationId xmlns:a16="http://schemas.microsoft.com/office/drawing/2014/main" id="{ACD4E414-2E6B-4135-FFFE-A32A93F3B468}"/>
              </a:ext>
            </a:extLst>
          </p:cNvPr>
          <p:cNvSpPr txBox="1"/>
          <p:nvPr/>
        </p:nvSpPr>
        <p:spPr>
          <a:xfrm>
            <a:off x="10016053" y="4620224"/>
            <a:ext cx="2175947" cy="6755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mj-lt"/>
                <a:ea typeface="Fira Sans Extra Condensed SemiBold"/>
                <a:cs typeface="Fira Sans Extra Condensed SemiBold"/>
                <a:sym typeface="Fira Sans Extra Condensed SemiBold"/>
              </a:rPr>
              <a:t>Cybersecurity Risks</a:t>
            </a:r>
            <a:endParaRPr b="1" dirty="0">
              <a:latin typeface="+mj-lt"/>
              <a:ea typeface="Fira Sans Extra Condensed SemiBold"/>
              <a:cs typeface="Fira Sans Extra Condensed SemiBold"/>
              <a:sym typeface="Fira Sans Extra Condensed SemiBold"/>
            </a:endParaRPr>
          </a:p>
        </p:txBody>
      </p:sp>
      <p:sp>
        <p:nvSpPr>
          <p:cNvPr id="5" name="Rectangle 4">
            <a:extLst>
              <a:ext uri="{FF2B5EF4-FFF2-40B4-BE49-F238E27FC236}">
                <a16:creationId xmlns:a16="http://schemas.microsoft.com/office/drawing/2014/main" id="{9E6271EB-467E-2DB5-40F3-8F94E7AFB4F3}"/>
              </a:ext>
              <a:ext uri="{C183D7F6-B498-43B3-948B-1728B52AA6E4}">
                <adec:decorative xmlns:adec="http://schemas.microsoft.com/office/drawing/2017/decorative" val="1"/>
              </a:ext>
            </a:extLst>
          </p:cNvPr>
          <p:cNvSpPr/>
          <p:nvPr/>
        </p:nvSpPr>
        <p:spPr>
          <a:xfrm>
            <a:off x="8948840" y="1244419"/>
            <a:ext cx="3243160" cy="31610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23303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59"/>
                                        </p:tgtEl>
                                        <p:attrNameLst>
                                          <p:attrName>style.visibility</p:attrName>
                                        </p:attrNameLst>
                                      </p:cBhvr>
                                      <p:to>
                                        <p:strVal val="visible"/>
                                      </p:to>
                                    </p:set>
                                    <p:anim calcmode="lin" valueType="num">
                                      <p:cBhvr additive="base">
                                        <p:cTn id="10" dur="500" fill="hold"/>
                                        <p:tgtEl>
                                          <p:spTgt spid="59"/>
                                        </p:tgtEl>
                                        <p:attrNameLst>
                                          <p:attrName>ppt_x</p:attrName>
                                        </p:attrNameLst>
                                      </p:cBhvr>
                                      <p:tavLst>
                                        <p:tav tm="0">
                                          <p:val>
                                            <p:strVal val="#ppt_x"/>
                                          </p:val>
                                        </p:tav>
                                        <p:tav tm="100000">
                                          <p:val>
                                            <p:strVal val="#ppt_x"/>
                                          </p:val>
                                        </p:tav>
                                      </p:tavLst>
                                    </p:anim>
                                    <p:anim calcmode="lin" valueType="num">
                                      <p:cBhvr additive="base">
                                        <p:cTn id="11"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986BDC38-8F8A-2948-AC8D-4719597C7D4F}"/>
              </a:ext>
            </a:extLst>
          </p:cNvPr>
          <p:cNvSpPr>
            <a:spLocks noGrp="1"/>
          </p:cNvSpPr>
          <p:nvPr>
            <p:ph type="ctrTitle"/>
          </p:nvPr>
        </p:nvSpPr>
        <p:spPr>
          <a:xfrm>
            <a:off x="1371600" y="2088034"/>
            <a:ext cx="9970168" cy="1421928"/>
          </a:xfrm>
        </p:spPr>
        <p:txBody>
          <a:bodyPr/>
          <a:lstStyle/>
          <a:p>
            <a:r>
              <a:rPr lang="en-US" dirty="0">
                <a:solidFill>
                  <a:srgbClr val="182C42"/>
                </a:solidFill>
              </a:rPr>
              <a:t>Frauds, Scams, and Unlawful Practices</a:t>
            </a:r>
            <a:endParaRPr lang="en-US" sz="4800" dirty="0">
              <a:solidFill>
                <a:srgbClr val="182C42"/>
              </a:solidFill>
            </a:endParaRPr>
          </a:p>
        </p:txBody>
      </p:sp>
    </p:spTree>
    <p:custDataLst>
      <p:tags r:id="rId1"/>
    </p:custDataLst>
    <p:extLst>
      <p:ext uri="{BB962C8B-B14F-4D97-AF65-F5344CB8AC3E}">
        <p14:creationId xmlns:p14="http://schemas.microsoft.com/office/powerpoint/2010/main" val="3496142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a:xfrm>
            <a:off x="1371599" y="99588"/>
            <a:ext cx="10112477" cy="936332"/>
          </a:xfrm>
        </p:spPr>
        <p:txBody>
          <a:bodyPr/>
          <a:lstStyle/>
          <a:p>
            <a:r>
              <a:rPr lang="en-US" dirty="0"/>
              <a:t>Frauds, Thefts, and Scams Examples</a:t>
            </a:r>
          </a:p>
        </p:txBody>
      </p:sp>
      <p:pic>
        <p:nvPicPr>
          <p:cNvPr id="3" name="Picture 2">
            <a:extLst>
              <a:ext uri="{FF2B5EF4-FFF2-40B4-BE49-F238E27FC236}">
                <a16:creationId xmlns:a16="http://schemas.microsoft.com/office/drawing/2014/main" id="{5BB2FDB4-791B-47D7-B315-40213FAC9CF9}"/>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60691" y="1241842"/>
            <a:ext cx="2345436" cy="1563624"/>
          </a:xfrm>
          <a:prstGeom prst="rect">
            <a:avLst/>
          </a:prstGeom>
          <a:ln w="19050">
            <a:solidFill>
              <a:schemeClr val="tx1"/>
            </a:solidFill>
          </a:ln>
          <a:scene3d>
            <a:camera prst="orthographicFront"/>
            <a:lightRig rig="threePt" dir="t"/>
          </a:scene3d>
          <a:sp3d>
            <a:bevelT/>
          </a:sp3d>
        </p:spPr>
      </p:pic>
      <p:pic>
        <p:nvPicPr>
          <p:cNvPr id="8" name="Picture 7">
            <a:extLst>
              <a:ext uri="{FF2B5EF4-FFF2-40B4-BE49-F238E27FC236}">
                <a16:creationId xmlns:a16="http://schemas.microsoft.com/office/drawing/2014/main" id="{BA66387A-D354-79FF-3E2D-2649D36FC748}"/>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3500484" y="1241842"/>
            <a:ext cx="2350008" cy="1563624"/>
          </a:xfrm>
          <a:prstGeom prst="rect">
            <a:avLst/>
          </a:prstGeom>
          <a:ln w="19050">
            <a:solidFill>
              <a:schemeClr val="tx1"/>
            </a:solidFill>
          </a:ln>
          <a:scene3d>
            <a:camera prst="orthographicFront"/>
            <a:lightRig rig="threePt" dir="t"/>
          </a:scene3d>
          <a:sp3d>
            <a:bevelT/>
          </a:sp3d>
        </p:spPr>
      </p:pic>
      <p:pic>
        <p:nvPicPr>
          <p:cNvPr id="14" name="Picture 13">
            <a:extLst>
              <a:ext uri="{FF2B5EF4-FFF2-40B4-BE49-F238E27FC236}">
                <a16:creationId xmlns:a16="http://schemas.microsoft.com/office/drawing/2014/main" id="{6A7E05D3-901D-0B2D-F0C5-09C2684FE519}"/>
              </a:ext>
            </a:extLst>
          </p:cNvPr>
          <p:cNvPicPr>
            <a:picLocks noChangeAspect="1"/>
          </p:cNvPicPr>
          <p:nvPr/>
        </p:nvPicPr>
        <p:blipFill>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6244849" y="1241842"/>
            <a:ext cx="2340864" cy="1560576"/>
          </a:xfrm>
          <a:prstGeom prst="rect">
            <a:avLst/>
          </a:prstGeom>
          <a:ln w="19050">
            <a:solidFill>
              <a:schemeClr val="tx1"/>
            </a:solidFill>
          </a:ln>
          <a:scene3d>
            <a:camera prst="orthographicFront"/>
            <a:lightRig rig="threePt" dir="t"/>
          </a:scene3d>
          <a:sp3d>
            <a:bevelT/>
          </a:sp3d>
        </p:spPr>
      </p:pic>
      <p:sp>
        <p:nvSpPr>
          <p:cNvPr id="18" name="Google Shape;612;p25">
            <a:extLst>
              <a:ext uri="{FF2B5EF4-FFF2-40B4-BE49-F238E27FC236}">
                <a16:creationId xmlns:a16="http://schemas.microsoft.com/office/drawing/2014/main" id="{216D8870-918D-3C49-5ABF-EAA49F093A16}"/>
              </a:ext>
            </a:extLst>
          </p:cNvPr>
          <p:cNvSpPr txBox="1"/>
          <p:nvPr/>
        </p:nvSpPr>
        <p:spPr>
          <a:xfrm>
            <a:off x="540201" y="2810795"/>
            <a:ext cx="2786418" cy="70050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accent2"/>
                </a:solidFill>
                <a:latin typeface="+mj-lt"/>
                <a:ea typeface="Fira Sans Extra Condensed Medium"/>
                <a:cs typeface="Fira Sans Extra Condensed Medium"/>
                <a:sym typeface="Fira Sans Extra Condensed Medium"/>
              </a:rPr>
              <a:t>Investment Scams</a:t>
            </a:r>
            <a:endParaRPr sz="1600" b="1" dirty="0">
              <a:solidFill>
                <a:schemeClr val="accent2"/>
              </a:solidFill>
              <a:latin typeface="+mj-lt"/>
              <a:ea typeface="Fira Sans Extra Condensed Medium"/>
              <a:cs typeface="Fira Sans Extra Condensed Medium"/>
              <a:sym typeface="Fira Sans Extra Condensed Medium"/>
            </a:endParaRPr>
          </a:p>
        </p:txBody>
      </p:sp>
      <p:sp>
        <p:nvSpPr>
          <p:cNvPr id="19" name="Google Shape;617;p25">
            <a:extLst>
              <a:ext uri="{FF2B5EF4-FFF2-40B4-BE49-F238E27FC236}">
                <a16:creationId xmlns:a16="http://schemas.microsoft.com/office/drawing/2014/main" id="{20DD86F4-D1C0-47D4-9277-AB7B22941434}"/>
              </a:ext>
            </a:extLst>
          </p:cNvPr>
          <p:cNvSpPr txBox="1"/>
          <p:nvPr/>
        </p:nvSpPr>
        <p:spPr>
          <a:xfrm>
            <a:off x="3232499" y="2810795"/>
            <a:ext cx="2885979" cy="70583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accent4"/>
                </a:solidFill>
                <a:latin typeface="+mj-lt"/>
                <a:ea typeface="Fira Sans Extra Condensed Medium"/>
                <a:cs typeface="Fira Sans Extra Condensed Medium"/>
                <a:sym typeface="Fira Sans Extra Condensed Medium"/>
              </a:rPr>
              <a:t>Blackmail Scams</a:t>
            </a:r>
          </a:p>
        </p:txBody>
      </p:sp>
      <p:sp>
        <p:nvSpPr>
          <p:cNvPr id="27" name="Google Shape;597;p25">
            <a:extLst>
              <a:ext uri="{FF2B5EF4-FFF2-40B4-BE49-F238E27FC236}">
                <a16:creationId xmlns:a16="http://schemas.microsoft.com/office/drawing/2014/main" id="{E5D26616-A2BE-5F7F-AF05-17BC69B8A6AB}"/>
              </a:ext>
            </a:extLst>
          </p:cNvPr>
          <p:cNvSpPr txBox="1"/>
          <p:nvPr/>
        </p:nvSpPr>
        <p:spPr>
          <a:xfrm>
            <a:off x="6118477" y="2802418"/>
            <a:ext cx="2495189" cy="72377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accent3"/>
                </a:solidFill>
                <a:latin typeface="+mj-lt"/>
                <a:ea typeface="Fira Sans Extra Condensed Medium"/>
                <a:cs typeface="Fira Sans Extra Condensed Medium"/>
                <a:sym typeface="Fira Sans Extra Condensed Medium"/>
              </a:rPr>
              <a:t>Business, Government, or Job Scams </a:t>
            </a:r>
          </a:p>
        </p:txBody>
      </p:sp>
      <p:sp>
        <p:nvSpPr>
          <p:cNvPr id="30" name="Google Shape;617;p25">
            <a:extLst>
              <a:ext uri="{FF2B5EF4-FFF2-40B4-BE49-F238E27FC236}">
                <a16:creationId xmlns:a16="http://schemas.microsoft.com/office/drawing/2014/main" id="{D7EDCF0C-880C-3A56-4140-1961671E18A2}"/>
              </a:ext>
            </a:extLst>
          </p:cNvPr>
          <p:cNvSpPr txBox="1"/>
          <p:nvPr/>
        </p:nvSpPr>
        <p:spPr>
          <a:xfrm>
            <a:off x="8989214" y="2802418"/>
            <a:ext cx="2345436" cy="72377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rgbClr val="133D5D"/>
                </a:solidFill>
                <a:latin typeface="+mj-lt"/>
                <a:ea typeface="Fira Sans Extra Condensed Medium"/>
                <a:cs typeface="Fira Sans Extra Condensed Medium"/>
                <a:sym typeface="Fira Sans Extra Condensed Medium"/>
              </a:rPr>
              <a:t>Online Gaming and Social Media Scams</a:t>
            </a:r>
          </a:p>
        </p:txBody>
      </p:sp>
      <p:sp>
        <p:nvSpPr>
          <p:cNvPr id="31" name="Google Shape;611;p25">
            <a:extLst>
              <a:ext uri="{FF2B5EF4-FFF2-40B4-BE49-F238E27FC236}">
                <a16:creationId xmlns:a16="http://schemas.microsoft.com/office/drawing/2014/main" id="{BDDC9294-2011-7374-25E2-EF093A1675FD}"/>
              </a:ext>
            </a:extLst>
          </p:cNvPr>
          <p:cNvSpPr txBox="1"/>
          <p:nvPr/>
        </p:nvSpPr>
        <p:spPr>
          <a:xfrm>
            <a:off x="760691" y="3589121"/>
            <a:ext cx="2345436" cy="116770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latin typeface="+mj-lt"/>
                <a:ea typeface="Roboto"/>
                <a:cs typeface="Roboto"/>
                <a:sym typeface="Roboto"/>
              </a:rPr>
              <a:t>Scammers promise a big return without risk</a:t>
            </a:r>
          </a:p>
        </p:txBody>
      </p:sp>
      <p:sp>
        <p:nvSpPr>
          <p:cNvPr id="35" name="Google Shape;616;p25">
            <a:extLst>
              <a:ext uri="{FF2B5EF4-FFF2-40B4-BE49-F238E27FC236}">
                <a16:creationId xmlns:a16="http://schemas.microsoft.com/office/drawing/2014/main" id="{9BC84E9F-7E26-543E-17A3-705B28FD3E15}"/>
              </a:ext>
            </a:extLst>
          </p:cNvPr>
          <p:cNvSpPr txBox="1"/>
          <p:nvPr/>
        </p:nvSpPr>
        <p:spPr>
          <a:xfrm>
            <a:off x="3452991" y="3589120"/>
            <a:ext cx="2397501" cy="116770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latin typeface="+mj-lt"/>
                <a:ea typeface="Roboto"/>
                <a:cs typeface="Roboto"/>
                <a:sym typeface="Roboto"/>
              </a:rPr>
              <a:t>Scammers claim they have embarrassing or personal information to threaten you</a:t>
            </a:r>
          </a:p>
        </p:txBody>
      </p:sp>
      <p:sp>
        <p:nvSpPr>
          <p:cNvPr id="36" name="Google Shape;598;p25">
            <a:extLst>
              <a:ext uri="{FF2B5EF4-FFF2-40B4-BE49-F238E27FC236}">
                <a16:creationId xmlns:a16="http://schemas.microsoft.com/office/drawing/2014/main" id="{BBA2630E-7830-6D2F-9C0B-BF1FD3E58ABE}"/>
              </a:ext>
            </a:extLst>
          </p:cNvPr>
          <p:cNvSpPr txBox="1"/>
          <p:nvPr/>
        </p:nvSpPr>
        <p:spPr>
          <a:xfrm>
            <a:off x="6244850" y="3600971"/>
            <a:ext cx="2340864" cy="115585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latin typeface="+mj-lt"/>
                <a:ea typeface="Roboto"/>
                <a:cs typeface="Roboto"/>
                <a:sym typeface="Roboto"/>
              </a:rPr>
              <a:t>Scammers pretend to be someone you trust and ask for cryptocurrency</a:t>
            </a:r>
          </a:p>
        </p:txBody>
      </p:sp>
      <p:cxnSp>
        <p:nvCxnSpPr>
          <p:cNvPr id="37" name="Straight Connector 36">
            <a:extLst>
              <a:ext uri="{FF2B5EF4-FFF2-40B4-BE49-F238E27FC236}">
                <a16:creationId xmlns:a16="http://schemas.microsoft.com/office/drawing/2014/main" id="{35D4F313-7661-9511-74B1-E9D1DF9FD516}"/>
              </a:ext>
            </a:extLst>
          </p:cNvPr>
          <p:cNvCxnSpPr>
            <a:cxnSpLocks/>
          </p:cNvCxnSpPr>
          <p:nvPr/>
        </p:nvCxnSpPr>
        <p:spPr>
          <a:xfrm flipV="1">
            <a:off x="760691" y="3526194"/>
            <a:ext cx="105648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F46BC06E-097B-8A74-FA39-9D1EDD60C534}"/>
              </a:ext>
            </a:extLst>
          </p:cNvPr>
          <p:cNvSpPr/>
          <p:nvPr/>
        </p:nvSpPr>
        <p:spPr>
          <a:xfrm>
            <a:off x="1754779" y="3404100"/>
            <a:ext cx="214391" cy="214391"/>
          </a:xfrm>
          <a:prstGeom prst="ellipse">
            <a:avLst/>
          </a:prstGeom>
          <a:solidFill>
            <a:srgbClr val="FBBA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71E9487-92E8-27EE-2FD5-15009A7BFDED}"/>
              </a:ext>
            </a:extLst>
          </p:cNvPr>
          <p:cNvSpPr/>
          <p:nvPr/>
        </p:nvSpPr>
        <p:spPr>
          <a:xfrm>
            <a:off x="4568292" y="3404099"/>
            <a:ext cx="214391" cy="214391"/>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oogle Shape;616;p25">
            <a:extLst>
              <a:ext uri="{FF2B5EF4-FFF2-40B4-BE49-F238E27FC236}">
                <a16:creationId xmlns:a16="http://schemas.microsoft.com/office/drawing/2014/main" id="{4CDB81DD-3E63-7B6E-5999-5778520984E3}"/>
              </a:ext>
            </a:extLst>
          </p:cNvPr>
          <p:cNvSpPr txBox="1"/>
          <p:nvPr/>
        </p:nvSpPr>
        <p:spPr>
          <a:xfrm>
            <a:off x="8989214" y="3589120"/>
            <a:ext cx="2345436" cy="2510125"/>
          </a:xfrm>
          <a:prstGeom prst="rect">
            <a:avLst/>
          </a:prstGeom>
          <a:noFill/>
          <a:ln>
            <a:noFill/>
          </a:ln>
        </p:spPr>
        <p:txBody>
          <a:bodyPr spcFirstLastPara="1" wrap="square" lIns="91425" tIns="91425" rIns="91425" bIns="91425" anchor="t" anchorCtr="0">
            <a:noAutofit/>
          </a:bodyPr>
          <a:lstStyle/>
          <a:p>
            <a:pPr lvl="0" algn="ctr"/>
            <a:r>
              <a:rPr lang="en-US" sz="1600" dirty="0">
                <a:latin typeface="+mj-lt"/>
                <a:ea typeface="Roboto"/>
                <a:cs typeface="Roboto"/>
                <a:sym typeface="Roboto"/>
              </a:rPr>
              <a:t>Scammers create legitimate-looking games that require you to deposit cryptocurrency or promise to send you a product, but only after you deposit cryptocurrency</a:t>
            </a:r>
          </a:p>
        </p:txBody>
      </p:sp>
      <p:sp>
        <p:nvSpPr>
          <p:cNvPr id="41" name="Oval 40">
            <a:extLst>
              <a:ext uri="{FF2B5EF4-FFF2-40B4-BE49-F238E27FC236}">
                <a16:creationId xmlns:a16="http://schemas.microsoft.com/office/drawing/2014/main" id="{7BAC1262-A8F2-7D98-ABAD-1219717386A7}"/>
              </a:ext>
            </a:extLst>
          </p:cNvPr>
          <p:cNvSpPr/>
          <p:nvPr/>
        </p:nvSpPr>
        <p:spPr>
          <a:xfrm>
            <a:off x="7312657" y="3404098"/>
            <a:ext cx="214391" cy="214391"/>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804EAAF-5AC4-FB6F-2587-A89722F643FE}"/>
              </a:ext>
            </a:extLst>
          </p:cNvPr>
          <p:cNvSpPr/>
          <p:nvPr/>
        </p:nvSpPr>
        <p:spPr>
          <a:xfrm>
            <a:off x="10054736" y="3400852"/>
            <a:ext cx="214391" cy="214391"/>
          </a:xfrm>
          <a:prstGeom prst="ellipse">
            <a:avLst/>
          </a:prstGeom>
          <a:solidFill>
            <a:srgbClr val="133D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8106475E-8500-6247-30F0-D6D447030844}"/>
              </a:ext>
            </a:extLst>
          </p:cNvPr>
          <p:cNvGrpSpPr/>
          <p:nvPr/>
        </p:nvGrpSpPr>
        <p:grpSpPr>
          <a:xfrm>
            <a:off x="8980071" y="1241842"/>
            <a:ext cx="2345436" cy="1563624"/>
            <a:chOff x="8980071" y="1241842"/>
            <a:chExt cx="2345436" cy="1563624"/>
          </a:xfrm>
        </p:grpSpPr>
        <p:pic>
          <p:nvPicPr>
            <p:cNvPr id="13" name="Picture 12">
              <a:extLst>
                <a:ext uri="{FF2B5EF4-FFF2-40B4-BE49-F238E27FC236}">
                  <a16:creationId xmlns:a16="http://schemas.microsoft.com/office/drawing/2014/main" id="{A300132D-95B6-A6C7-6FD0-DD7070DB32D9}"/>
                </a:ext>
              </a:extLst>
            </p:cNvPr>
            <p:cNvPicPr>
              <a:picLocks noChangeAspect="1"/>
            </p:cNvPicPr>
            <p:nvPr/>
          </p:nvPicPr>
          <p:blipFill>
            <a:blip r:embed="rId9"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8980071" y="1241842"/>
              <a:ext cx="2345436" cy="1563624"/>
            </a:xfrm>
            <a:prstGeom prst="rect">
              <a:avLst/>
            </a:prstGeom>
            <a:ln w="19050">
              <a:solidFill>
                <a:schemeClr val="tx1"/>
              </a:solidFill>
            </a:ln>
            <a:scene3d>
              <a:camera prst="orthographicFront"/>
              <a:lightRig rig="threePt" dir="t"/>
            </a:scene3d>
            <a:sp3d>
              <a:bevelT/>
            </a:sp3d>
          </p:spPr>
        </p:pic>
        <p:sp>
          <p:nvSpPr>
            <p:cNvPr id="4" name="Oval 3">
              <a:extLst>
                <a:ext uri="{FF2B5EF4-FFF2-40B4-BE49-F238E27FC236}">
                  <a16:creationId xmlns:a16="http://schemas.microsoft.com/office/drawing/2014/main" id="{5535133B-D9BE-C253-2A60-2356ACCF0671}"/>
                </a:ext>
              </a:extLst>
            </p:cNvPr>
            <p:cNvSpPr/>
            <p:nvPr/>
          </p:nvSpPr>
          <p:spPr>
            <a:xfrm>
              <a:off x="10010994" y="2103342"/>
              <a:ext cx="142656" cy="144558"/>
            </a:xfrm>
            <a:prstGeom prst="ellipse">
              <a:avLst/>
            </a:prstGeom>
            <a:solidFill>
              <a:srgbClr val="0D0D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113123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p:txBody>
          <a:bodyPr/>
          <a:lstStyle/>
          <a:p>
            <a:r>
              <a:rPr lang="en-US" dirty="0"/>
              <a:t>“Red Flags”</a:t>
            </a:r>
          </a:p>
        </p:txBody>
      </p:sp>
      <p:sp>
        <p:nvSpPr>
          <p:cNvPr id="9" name="Text Placeholder 3">
            <a:extLst>
              <a:ext uri="{FF2B5EF4-FFF2-40B4-BE49-F238E27FC236}">
                <a16:creationId xmlns:a16="http://schemas.microsoft.com/office/drawing/2014/main" id="{CD3A8192-0854-4AF8-B80A-FA87A7CAFC23}"/>
              </a:ext>
            </a:extLst>
          </p:cNvPr>
          <p:cNvSpPr>
            <a:spLocks noGrp="1"/>
          </p:cNvSpPr>
          <p:nvPr>
            <p:ph type="body" sz="quarter" idx="10"/>
          </p:nvPr>
        </p:nvSpPr>
        <p:spPr>
          <a:xfrm>
            <a:off x="297951" y="1271200"/>
            <a:ext cx="7058346" cy="3553504"/>
          </a:xfrm>
        </p:spPr>
        <p:txBody>
          <a:bodyPr/>
          <a:lstStyle/>
          <a:p>
            <a:pPr>
              <a:buClr>
                <a:schemeClr val="accent1"/>
              </a:buClr>
            </a:pPr>
            <a:r>
              <a:rPr lang="en-US" b="0" dirty="0"/>
              <a:t>Be on the lookout for these “Red Flags”</a:t>
            </a:r>
          </a:p>
          <a:p>
            <a:pPr marL="342900" indent="-342900">
              <a:buClr>
                <a:schemeClr val="accent1"/>
              </a:buClr>
              <a:buFont typeface="Wingdings" panose="05000000000000000000" pitchFamily="2" charset="2"/>
              <a:buChar char="§"/>
            </a:pPr>
            <a:r>
              <a:rPr lang="en-US" sz="2000" b="0" dirty="0"/>
              <a:t>“Guaranteed, oversized returns”</a:t>
            </a:r>
          </a:p>
          <a:p>
            <a:pPr marL="342900" indent="-342900">
              <a:buClr>
                <a:schemeClr val="accent1"/>
              </a:buClr>
              <a:buFont typeface="Wingdings" panose="05000000000000000000" pitchFamily="2" charset="2"/>
              <a:buChar char="§"/>
            </a:pPr>
            <a:r>
              <a:rPr lang="en-US" sz="2000" b="0" dirty="0"/>
              <a:t>“The more money you commit, the more you are guaranteed in return”</a:t>
            </a:r>
          </a:p>
          <a:p>
            <a:pPr marL="342900" indent="-342900">
              <a:buClr>
                <a:schemeClr val="accent1"/>
              </a:buClr>
              <a:buFont typeface="Wingdings" panose="05000000000000000000" pitchFamily="2" charset="2"/>
              <a:buChar char="§"/>
            </a:pPr>
            <a:r>
              <a:rPr lang="en-US" sz="2000" b="0" dirty="0"/>
              <a:t>Loan offers, excessive margin, or matching funds</a:t>
            </a:r>
          </a:p>
          <a:p>
            <a:pPr marL="342900" indent="-342900">
              <a:buClr>
                <a:schemeClr val="accent1"/>
              </a:buClr>
              <a:buFont typeface="Wingdings" panose="05000000000000000000" pitchFamily="2" charset="2"/>
              <a:buChar char="§"/>
            </a:pPr>
            <a:r>
              <a:rPr lang="en-US" sz="2000" b="0" dirty="0"/>
              <a:t>“You can only open an account with digital assets”</a:t>
            </a:r>
          </a:p>
          <a:p>
            <a:pPr marL="342900" indent="-342900">
              <a:buClr>
                <a:schemeClr val="accent1"/>
              </a:buClr>
              <a:buFont typeface="Wingdings" panose="05000000000000000000" pitchFamily="2" charset="2"/>
              <a:buChar char="§"/>
            </a:pPr>
            <a:r>
              <a:rPr lang="en-US" sz="2000" b="0" dirty="0"/>
              <a:t>Claims that customer assets are federally insured</a:t>
            </a:r>
          </a:p>
          <a:p>
            <a:pPr marL="342900" indent="-342900">
              <a:buClr>
                <a:schemeClr val="accent1"/>
              </a:buClr>
              <a:buFont typeface="Wingdings" panose="05000000000000000000" pitchFamily="2" charset="2"/>
              <a:buChar char="§"/>
            </a:pPr>
            <a:r>
              <a:rPr lang="en-US" sz="2000" b="0" dirty="0"/>
              <a:t>You’re invited to trade/invest by someone you met online</a:t>
            </a:r>
          </a:p>
          <a:p>
            <a:pPr marL="342900" indent="-342900">
              <a:buClr>
                <a:schemeClr val="accent1"/>
              </a:buClr>
              <a:buFont typeface="Wingdings" panose="05000000000000000000" pitchFamily="2" charset="2"/>
              <a:buChar char="§"/>
            </a:pPr>
            <a:r>
              <a:rPr lang="en-US" sz="2000" b="0" dirty="0"/>
              <a:t>There is no physical address or phone number</a:t>
            </a:r>
          </a:p>
          <a:p>
            <a:pPr marL="342900" indent="-342900">
              <a:buClr>
                <a:schemeClr val="accent1"/>
              </a:buClr>
              <a:buFont typeface="Wingdings" panose="05000000000000000000" pitchFamily="2" charset="2"/>
              <a:buChar char="§"/>
            </a:pPr>
            <a:endParaRPr lang="en-US" sz="2000" b="0" dirty="0"/>
          </a:p>
        </p:txBody>
      </p:sp>
      <p:pic>
        <p:nvPicPr>
          <p:cNvPr id="11" name="Picture Placeholder 10" descr="Red triangular flags at sea">
            <a:extLst>
              <a:ext uri="{FF2B5EF4-FFF2-40B4-BE49-F238E27FC236}">
                <a16:creationId xmlns:a16="http://schemas.microsoft.com/office/drawing/2014/main" id="{B7F0AA60-C071-664A-BFD3-841CDCC3930F}"/>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a:xfrm flipH="1">
            <a:off x="7512892" y="1421158"/>
            <a:ext cx="4679108" cy="3553503"/>
          </a:xfrm>
        </p:spPr>
      </p:pic>
      <p:sp>
        <p:nvSpPr>
          <p:cNvPr id="3" name="Text Placeholder 3">
            <a:extLst>
              <a:ext uri="{FF2B5EF4-FFF2-40B4-BE49-F238E27FC236}">
                <a16:creationId xmlns:a16="http://schemas.microsoft.com/office/drawing/2014/main" id="{0EC25FCC-993C-AC24-C77E-D216D89F9994}"/>
              </a:ext>
            </a:extLst>
          </p:cNvPr>
          <p:cNvSpPr txBox="1">
            <a:spLocks/>
          </p:cNvSpPr>
          <p:nvPr/>
        </p:nvSpPr>
        <p:spPr>
          <a:xfrm>
            <a:off x="297951" y="4974661"/>
            <a:ext cx="7058346" cy="430045"/>
          </a:xfrm>
          <a:prstGeom prst="rect">
            <a:avLst/>
          </a:prstGeom>
        </p:spPr>
        <p:txBody>
          <a:bodyPr/>
          <a:lstStyle>
            <a:lvl1pPr marL="0" indent="0" algn="l" defTabSz="914400" rtl="0" eaLnBrk="1" latinLnBrk="0" hangingPunct="1">
              <a:lnSpc>
                <a:spcPct val="90000"/>
              </a:lnSpc>
              <a:spcBef>
                <a:spcPts val="1000"/>
              </a:spcBef>
              <a:buFont typeface="Wingdings" panose="05000000000000000000" pitchFamily="2" charset="2"/>
              <a:buNone/>
              <a:defRPr sz="2400" b="0" i="0" kern="120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800100" indent="-342900" algn="l" defTabSz="1028700" rtl="0" eaLnBrk="1" latinLnBrk="0" hangingPunct="1">
              <a:lnSpc>
                <a:spcPct val="90000"/>
              </a:lnSpc>
              <a:spcBef>
                <a:spcPts val="1100"/>
              </a:spcBef>
              <a:spcAft>
                <a:spcPts val="1800"/>
              </a:spcAft>
              <a:buFont typeface="Roboto" panose="02000000000000000000" pitchFamily="2" charset="0"/>
              <a:buNone/>
              <a:defRPr sz="2000" b="0" i="0" kern="1200" baseline="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dirty="0"/>
              <a:t>Search for “digital asset scams” for current trends</a:t>
            </a:r>
          </a:p>
        </p:txBody>
      </p:sp>
    </p:spTree>
    <p:custDataLst>
      <p:tags r:id="rId1"/>
    </p:custDataLst>
    <p:extLst>
      <p:ext uri="{BB962C8B-B14F-4D97-AF65-F5344CB8AC3E}">
        <p14:creationId xmlns:p14="http://schemas.microsoft.com/office/powerpoint/2010/main" val="359985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C05FE9D9-1DF0-057F-484B-BEBC1C9A0CAF}"/>
              </a:ext>
              <a:ext uri="{C183D7F6-B498-43B3-948B-1728B52AA6E4}">
                <adec:decorative xmlns:adec="http://schemas.microsoft.com/office/drawing/2017/decorative" val="1"/>
              </a:ext>
            </a:extLst>
          </p:cNvPr>
          <p:cNvSpPr/>
          <p:nvPr/>
        </p:nvSpPr>
        <p:spPr>
          <a:xfrm>
            <a:off x="1022196" y="2025517"/>
            <a:ext cx="2017808" cy="2017808"/>
          </a:xfrm>
          <a:prstGeom prst="ellipse">
            <a:avLst/>
          </a:prstGeom>
          <a:solidFill>
            <a:schemeClr val="bg1">
              <a:lumMod val="85000"/>
            </a:schemeClr>
          </a:solidFill>
          <a:ln w="38100">
            <a:solidFill>
              <a:srgbClr val="0F365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149926-9608-8A43-B76C-2D3AB05BD298}"/>
              </a:ext>
            </a:extLst>
          </p:cNvPr>
          <p:cNvSpPr>
            <a:spLocks noGrp="1"/>
          </p:cNvSpPr>
          <p:nvPr>
            <p:ph type="ctrTitle"/>
          </p:nvPr>
        </p:nvSpPr>
        <p:spPr>
          <a:xfrm>
            <a:off x="3878827" y="99588"/>
            <a:ext cx="6985819" cy="936332"/>
          </a:xfrm>
        </p:spPr>
        <p:txBody>
          <a:bodyPr/>
          <a:lstStyle/>
          <a:p>
            <a:pPr algn="ctr"/>
            <a:r>
              <a:rPr lang="en-US" dirty="0"/>
              <a:t>Disclaimer</a:t>
            </a:r>
          </a:p>
        </p:txBody>
      </p:sp>
      <p:sp>
        <p:nvSpPr>
          <p:cNvPr id="4" name="TextBox 3">
            <a:extLst>
              <a:ext uri="{FF2B5EF4-FFF2-40B4-BE49-F238E27FC236}">
                <a16:creationId xmlns:a16="http://schemas.microsoft.com/office/drawing/2014/main" id="{3FD12465-1990-15EC-08AB-07482B1AFFB4}"/>
              </a:ext>
            </a:extLst>
          </p:cNvPr>
          <p:cNvSpPr txBox="1"/>
          <p:nvPr/>
        </p:nvSpPr>
        <p:spPr>
          <a:xfrm>
            <a:off x="3685880" y="1646830"/>
            <a:ext cx="7366953" cy="3200876"/>
          </a:xfrm>
          <a:prstGeom prst="rect">
            <a:avLst/>
          </a:prstGeom>
          <a:noFill/>
        </p:spPr>
        <p:txBody>
          <a:bodyPr wrap="square">
            <a:spAutoFit/>
          </a:bodyPr>
          <a:lstStyle/>
          <a:p>
            <a:pPr marL="109855" marR="0" algn="ctr">
              <a:spcBef>
                <a:spcPts val="0"/>
              </a:spcBef>
              <a:spcAft>
                <a:spcPts val="600"/>
              </a:spcAft>
            </a:pPr>
            <a:r>
              <a:rPr lang="en-US"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information presented in this course does not constitute legal, tax, investment, financial, or other advice. </a:t>
            </a:r>
          </a:p>
          <a:p>
            <a:pPr marL="109855" marR="0" algn="ctr">
              <a:spcBef>
                <a:spcPts val="0"/>
              </a:spcBef>
              <a:spcAft>
                <a:spcPts val="600"/>
              </a:spcAft>
            </a:pPr>
            <a:endParaRPr lang="en-US"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09855" marR="0" algn="ctr">
              <a:spcBef>
                <a:spcPts val="0"/>
              </a:spcBef>
              <a:spcAft>
                <a:spcPts val="600"/>
              </a:spcAft>
            </a:pPr>
            <a:r>
              <a:rPr lang="en-US"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course is intended as an informational resource to assist you in identifying or exploring resources and options for managing your personal financial situation.</a:t>
            </a:r>
          </a:p>
        </p:txBody>
      </p:sp>
      <p:pic>
        <p:nvPicPr>
          <p:cNvPr id="8" name="Graphic 7" descr="Warning icon">
            <a:extLst>
              <a:ext uri="{FF2B5EF4-FFF2-40B4-BE49-F238E27FC236}">
                <a16:creationId xmlns:a16="http://schemas.microsoft.com/office/drawing/2014/main" id="{00C03F2D-C7B2-59DD-89FF-60B22BB8EA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43729" y="2238182"/>
            <a:ext cx="1374742" cy="1374742"/>
          </a:xfrm>
          <a:prstGeom prst="rect">
            <a:avLst/>
          </a:prstGeom>
        </p:spPr>
      </p:pic>
    </p:spTree>
    <p:custDataLst>
      <p:tags r:id="rId1"/>
    </p:custDataLst>
    <p:extLst>
      <p:ext uri="{BB962C8B-B14F-4D97-AF65-F5344CB8AC3E}">
        <p14:creationId xmlns:p14="http://schemas.microsoft.com/office/powerpoint/2010/main" val="1456124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a:xfrm>
            <a:off x="1371599" y="99588"/>
            <a:ext cx="10417277" cy="936332"/>
          </a:xfrm>
        </p:spPr>
        <p:txBody>
          <a:bodyPr/>
          <a:lstStyle/>
          <a:p>
            <a:r>
              <a:rPr lang="en-US" dirty="0"/>
              <a:t>Personal Impact of Digital Asset Fraud</a:t>
            </a:r>
          </a:p>
        </p:txBody>
      </p:sp>
      <p:sp>
        <p:nvSpPr>
          <p:cNvPr id="9" name="Text Placeholder 3">
            <a:extLst>
              <a:ext uri="{FF2B5EF4-FFF2-40B4-BE49-F238E27FC236}">
                <a16:creationId xmlns:a16="http://schemas.microsoft.com/office/drawing/2014/main" id="{CD3A8192-0854-4AF8-B80A-FA87A7CAFC23}"/>
              </a:ext>
            </a:extLst>
          </p:cNvPr>
          <p:cNvSpPr>
            <a:spLocks noGrp="1"/>
          </p:cNvSpPr>
          <p:nvPr>
            <p:ph type="body" sz="quarter" idx="10"/>
          </p:nvPr>
        </p:nvSpPr>
        <p:spPr>
          <a:xfrm>
            <a:off x="673099" y="1271199"/>
            <a:ext cx="5422901" cy="4518025"/>
          </a:xfrm>
        </p:spPr>
        <p:txBody>
          <a:bodyPr/>
          <a:lstStyle/>
          <a:p>
            <a:pPr>
              <a:buClr>
                <a:schemeClr val="accent1"/>
              </a:buClr>
            </a:pPr>
            <a:r>
              <a:rPr lang="en-US" b="0" dirty="0"/>
              <a:t>Potential impact:</a:t>
            </a:r>
          </a:p>
          <a:p>
            <a:pPr marL="342900" indent="-342900">
              <a:buClr>
                <a:schemeClr val="accent1"/>
              </a:buClr>
              <a:buFont typeface="Wingdings" panose="05000000000000000000" pitchFamily="2" charset="2"/>
              <a:buChar char="§"/>
            </a:pPr>
            <a:r>
              <a:rPr lang="en-US" sz="2000" dirty="0"/>
              <a:t>You could lose all that you invested</a:t>
            </a:r>
          </a:p>
          <a:p>
            <a:pPr marL="342900" indent="-342900">
              <a:buClr>
                <a:schemeClr val="accent1"/>
              </a:buClr>
              <a:buFont typeface="Wingdings" panose="05000000000000000000" pitchFamily="2" charset="2"/>
              <a:buChar char="§"/>
            </a:pPr>
            <a:r>
              <a:rPr lang="en-US" sz="2000" dirty="0"/>
              <a:t>You could experience identity theft which could:</a:t>
            </a:r>
            <a:endParaRPr lang="en-US" sz="2000" b="0" dirty="0"/>
          </a:p>
          <a:p>
            <a:pPr marL="796925" lvl="1">
              <a:spcAft>
                <a:spcPts val="600"/>
              </a:spcAft>
              <a:buClr>
                <a:schemeClr val="tx1"/>
              </a:buClr>
              <a:buSzPct val="80000"/>
              <a:buFont typeface="Arial" panose="020B0604020202020204" pitchFamily="34" charset="0"/>
              <a:buChar char="□"/>
            </a:pPr>
            <a:r>
              <a:rPr lang="en-US" dirty="0"/>
              <a:t>Cause short-term damage to your credit reputation which could:</a:t>
            </a:r>
          </a:p>
          <a:p>
            <a:pPr marL="1484313" lvl="2" indent="-336550">
              <a:spcAft>
                <a:spcPts val="600"/>
              </a:spcAft>
              <a:buClr>
                <a:schemeClr val="tx1"/>
              </a:buClr>
              <a:buSzPct val="80000"/>
              <a:buFont typeface="Arial" panose="020B0604020202020204" pitchFamily="34" charset="0"/>
              <a:buChar char="□"/>
            </a:pPr>
            <a:r>
              <a:rPr lang="en-US" dirty="0"/>
              <a:t>Impact your ability to get and maintain clearances</a:t>
            </a:r>
          </a:p>
        </p:txBody>
      </p:sp>
      <p:pic>
        <p:nvPicPr>
          <p:cNvPr id="6" name="Picture Placeholder 5" descr="Handcuff over the word &quot;fraud&quot;">
            <a:extLst>
              <a:ext uri="{FF2B5EF4-FFF2-40B4-BE49-F238E27FC236}">
                <a16:creationId xmlns:a16="http://schemas.microsoft.com/office/drawing/2014/main" id="{75CDC8CA-77BB-548D-711A-4FFAC3004A17}"/>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p:blipFill>
        <p:spPr>
          <a:xfrm>
            <a:off x="6327775" y="1195388"/>
            <a:ext cx="5864225" cy="4525962"/>
          </a:xfrm>
        </p:spPr>
      </p:pic>
    </p:spTree>
    <p:custDataLst>
      <p:tags r:id="rId1"/>
    </p:custDataLst>
    <p:extLst>
      <p:ext uri="{BB962C8B-B14F-4D97-AF65-F5344CB8AC3E}">
        <p14:creationId xmlns:p14="http://schemas.microsoft.com/office/powerpoint/2010/main" val="3816538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a:xfrm>
            <a:off x="1371600" y="99588"/>
            <a:ext cx="10151806" cy="936332"/>
          </a:xfrm>
        </p:spPr>
        <p:txBody>
          <a:bodyPr/>
          <a:lstStyle/>
          <a:p>
            <a:r>
              <a:rPr lang="en-US" dirty="0"/>
              <a:t>If You Experience Digital Asset Fraud</a:t>
            </a:r>
          </a:p>
        </p:txBody>
      </p:sp>
      <p:pic>
        <p:nvPicPr>
          <p:cNvPr id="3" name="Picture Placeholder 27">
            <a:extLst>
              <a:ext uri="{FF2B5EF4-FFF2-40B4-BE49-F238E27FC236}">
                <a16:creationId xmlns:a16="http://schemas.microsoft.com/office/drawing/2014/main" id="{EB5AA218-F100-FE29-249B-BC68D3F536C5}"/>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p:blipFill>
        <p:spPr>
          <a:xfrm>
            <a:off x="6225767" y="1195388"/>
            <a:ext cx="5959603" cy="4525962"/>
          </a:xfrm>
        </p:spPr>
      </p:pic>
      <p:sp>
        <p:nvSpPr>
          <p:cNvPr id="7" name="Text Placeholder 3">
            <a:extLst>
              <a:ext uri="{FF2B5EF4-FFF2-40B4-BE49-F238E27FC236}">
                <a16:creationId xmlns:a16="http://schemas.microsoft.com/office/drawing/2014/main" id="{F6210EB9-8EAE-29B8-795A-A8C6DEF282E8}"/>
              </a:ext>
            </a:extLst>
          </p:cNvPr>
          <p:cNvSpPr>
            <a:spLocks noGrp="1"/>
          </p:cNvSpPr>
          <p:nvPr>
            <p:ph type="body" sz="quarter" idx="10"/>
          </p:nvPr>
        </p:nvSpPr>
        <p:spPr>
          <a:xfrm>
            <a:off x="1371600" y="1195388"/>
            <a:ext cx="4594634" cy="4525962"/>
          </a:xfrm>
        </p:spPr>
        <p:txBody>
          <a:bodyPr/>
          <a:lstStyle/>
          <a:p>
            <a:pPr>
              <a:buClr>
                <a:schemeClr val="accent1"/>
              </a:buClr>
            </a:pPr>
            <a:r>
              <a:rPr lang="en-US" b="0" dirty="0"/>
              <a:t>6 Steps Recommended by the CFTC</a:t>
            </a:r>
          </a:p>
          <a:p>
            <a:pPr marL="461963" indent="-344488">
              <a:buClr>
                <a:schemeClr val="accent1"/>
              </a:buClr>
              <a:buFont typeface="+mj-lt"/>
              <a:buAutoNum type="arabicPeriod"/>
            </a:pPr>
            <a:r>
              <a:rPr lang="en-US" sz="2000" b="0" dirty="0"/>
              <a:t>Don’t pay more</a:t>
            </a:r>
          </a:p>
          <a:p>
            <a:pPr marL="461963" indent="-344488">
              <a:buClr>
                <a:schemeClr val="accent1"/>
              </a:buClr>
              <a:buFont typeface="+mj-lt"/>
              <a:buAutoNum type="arabicPeriod"/>
            </a:pPr>
            <a:r>
              <a:rPr lang="en-US" sz="2000" dirty="0"/>
              <a:t>Collect all pertinent information and documents</a:t>
            </a:r>
          </a:p>
          <a:p>
            <a:pPr marL="461963" indent="-344488">
              <a:buClr>
                <a:schemeClr val="accent1"/>
              </a:buClr>
              <a:buFont typeface="+mj-lt"/>
              <a:buAutoNum type="arabicPeriod"/>
            </a:pPr>
            <a:r>
              <a:rPr lang="en-US" sz="2000" b="0" dirty="0"/>
              <a:t>Protect your identity and records</a:t>
            </a:r>
          </a:p>
          <a:p>
            <a:pPr marL="461963" indent="-344488">
              <a:buClr>
                <a:schemeClr val="accent1"/>
              </a:buClr>
              <a:buFont typeface="+mj-lt"/>
              <a:buAutoNum type="arabicPeriod"/>
            </a:pPr>
            <a:r>
              <a:rPr lang="en-US" sz="2000" dirty="0"/>
              <a:t>Report the fraud to authorities</a:t>
            </a:r>
          </a:p>
          <a:p>
            <a:pPr marL="461963" indent="-344488">
              <a:buClr>
                <a:schemeClr val="accent1"/>
              </a:buClr>
              <a:buFont typeface="+mj-lt"/>
              <a:buAutoNum type="arabicPeriod"/>
            </a:pPr>
            <a:r>
              <a:rPr lang="en-US" sz="2000" b="0" dirty="0"/>
              <a:t>Check your insurance and explore other financial recovery steps</a:t>
            </a:r>
          </a:p>
          <a:p>
            <a:pPr marL="461963" indent="-344488">
              <a:buClr>
                <a:schemeClr val="accent1"/>
              </a:buClr>
              <a:buFont typeface="+mj-lt"/>
              <a:buAutoNum type="arabicPeriod"/>
            </a:pPr>
            <a:r>
              <a:rPr lang="en-US" sz="2000" dirty="0"/>
              <a:t>Change future behaviors</a:t>
            </a:r>
            <a:endParaRPr lang="en-US" sz="2000" b="0" dirty="0"/>
          </a:p>
        </p:txBody>
      </p:sp>
    </p:spTree>
    <p:custDataLst>
      <p:tags r:id="rId1"/>
    </p:custDataLst>
    <p:extLst>
      <p:ext uri="{BB962C8B-B14F-4D97-AF65-F5344CB8AC3E}">
        <p14:creationId xmlns:p14="http://schemas.microsoft.com/office/powerpoint/2010/main" val="454871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a:xfrm>
            <a:off x="1371600" y="99588"/>
            <a:ext cx="10820400" cy="936332"/>
          </a:xfrm>
        </p:spPr>
        <p:txBody>
          <a:bodyPr/>
          <a:lstStyle/>
          <a:p>
            <a:r>
              <a:rPr lang="en-US" dirty="0"/>
              <a:t>Be Cautious and Beware!</a:t>
            </a:r>
          </a:p>
        </p:txBody>
      </p:sp>
      <p:sp>
        <p:nvSpPr>
          <p:cNvPr id="8" name="Text Placeholder 3">
            <a:extLst>
              <a:ext uri="{FF2B5EF4-FFF2-40B4-BE49-F238E27FC236}">
                <a16:creationId xmlns:a16="http://schemas.microsoft.com/office/drawing/2014/main" id="{91A68503-CAB5-BE46-DD8E-6CF8F82C9B89}"/>
              </a:ext>
            </a:extLst>
          </p:cNvPr>
          <p:cNvSpPr>
            <a:spLocks noGrp="1"/>
          </p:cNvSpPr>
          <p:nvPr>
            <p:ph type="body" sz="quarter" idx="10"/>
          </p:nvPr>
        </p:nvSpPr>
        <p:spPr>
          <a:xfrm>
            <a:off x="1503969" y="1271199"/>
            <a:ext cx="4592031" cy="4518025"/>
          </a:xfrm>
        </p:spPr>
        <p:txBody>
          <a:bodyPr/>
          <a:lstStyle/>
          <a:p>
            <a:pPr>
              <a:buClr>
                <a:schemeClr val="accent1"/>
              </a:buClr>
            </a:pPr>
            <a:r>
              <a:rPr lang="en-US" b="0" dirty="0"/>
              <a:t>The relative newness of the digital asset universe means:</a:t>
            </a:r>
          </a:p>
          <a:p>
            <a:pPr marL="342900" indent="-342900">
              <a:buClr>
                <a:schemeClr val="accent1"/>
              </a:buClr>
              <a:buFont typeface="Wingdings" panose="05000000000000000000" pitchFamily="2" charset="2"/>
              <a:buChar char="§"/>
            </a:pPr>
            <a:r>
              <a:rPr lang="en-US" sz="2000" dirty="0"/>
              <a:t>It’s an easier environment in which to perpetuate fraud because a lot of how it works isn’t understood by the public</a:t>
            </a:r>
          </a:p>
          <a:p>
            <a:pPr marL="342900" indent="-342900">
              <a:buClr>
                <a:schemeClr val="accent1"/>
              </a:buClr>
              <a:buFont typeface="Wingdings" panose="05000000000000000000" pitchFamily="2" charset="2"/>
              <a:buChar char="§"/>
            </a:pPr>
            <a:r>
              <a:rPr lang="en-US" sz="2000" dirty="0"/>
              <a:t>It lacks a lot of the consumer protections more established and regulated financial markets provide</a:t>
            </a:r>
          </a:p>
        </p:txBody>
      </p:sp>
      <p:pic>
        <p:nvPicPr>
          <p:cNvPr id="9" name="Picture Placeholder 13">
            <a:extLst>
              <a:ext uri="{FF2B5EF4-FFF2-40B4-BE49-F238E27FC236}">
                <a16:creationId xmlns:a16="http://schemas.microsoft.com/office/drawing/2014/main" id="{B5E6F1E5-CFA2-3D8A-9E0B-C56374063657}"/>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p:blipFill>
        <p:spPr>
          <a:xfrm>
            <a:off x="6225767" y="1195388"/>
            <a:ext cx="5959603" cy="4525962"/>
          </a:xfrm>
        </p:spPr>
      </p:pic>
    </p:spTree>
    <p:custDataLst>
      <p:tags r:id="rId1"/>
    </p:custDataLst>
    <p:extLst>
      <p:ext uri="{BB962C8B-B14F-4D97-AF65-F5344CB8AC3E}">
        <p14:creationId xmlns:p14="http://schemas.microsoft.com/office/powerpoint/2010/main" val="453735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p:txBody>
          <a:bodyPr/>
          <a:lstStyle/>
          <a:p>
            <a:r>
              <a:rPr lang="en-US" sz="3600" dirty="0"/>
              <a:t>Activity 1: Identify the Type of Scam</a:t>
            </a:r>
          </a:p>
        </p:txBody>
      </p:sp>
      <p:sp>
        <p:nvSpPr>
          <p:cNvPr id="4" name="Text Placeholder 3">
            <a:extLst>
              <a:ext uri="{FF2B5EF4-FFF2-40B4-BE49-F238E27FC236}">
                <a16:creationId xmlns:a16="http://schemas.microsoft.com/office/drawing/2014/main" id="{D5E7391C-6946-C74F-ADD3-90568EAB188D}"/>
              </a:ext>
            </a:extLst>
          </p:cNvPr>
          <p:cNvSpPr>
            <a:spLocks noGrp="1"/>
          </p:cNvSpPr>
          <p:nvPr>
            <p:ph type="body" sz="quarter" idx="10"/>
          </p:nvPr>
        </p:nvSpPr>
        <p:spPr/>
        <p:txBody>
          <a:bodyPr/>
          <a:lstStyle/>
          <a:p>
            <a:r>
              <a:rPr lang="en-US" b="1" dirty="0"/>
              <a:t>Scenario 1: </a:t>
            </a:r>
            <a:r>
              <a:rPr lang="en-US" dirty="0"/>
              <a:t>You receive a text from what appears to be DFAS or (PPC if in Coast Guard) saying there is a legal issue with your pay. They say you owe money from an overpayment, and they tell you to solve the problem or protect your money by buying cryptocurrency. They might say to send it to a wallet address they give you — for “safe keeping.”</a:t>
            </a:r>
          </a:p>
        </p:txBody>
      </p:sp>
      <p:sp>
        <p:nvSpPr>
          <p:cNvPr id="3" name="Rectangle 2" descr="Highlight on correct answer: Business, Government, and Job Scam">
            <a:extLst>
              <a:ext uri="{FF2B5EF4-FFF2-40B4-BE49-F238E27FC236}">
                <a16:creationId xmlns:a16="http://schemas.microsoft.com/office/drawing/2014/main" id="{55F2CE62-072C-D6F6-C893-367D6F200F52}"/>
              </a:ext>
            </a:extLst>
          </p:cNvPr>
          <p:cNvSpPr/>
          <p:nvPr/>
        </p:nvSpPr>
        <p:spPr>
          <a:xfrm>
            <a:off x="6195595" y="3537315"/>
            <a:ext cx="2733521" cy="241162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3D00558-8B6E-671F-BD0F-D48134B6088A}"/>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06606" y="3679481"/>
            <a:ext cx="2345436" cy="1563624"/>
          </a:xfrm>
          <a:prstGeom prst="rect">
            <a:avLst/>
          </a:prstGeom>
          <a:ln w="19050">
            <a:solidFill>
              <a:schemeClr val="tx1"/>
            </a:solidFill>
          </a:ln>
          <a:scene3d>
            <a:camera prst="orthographicFront"/>
            <a:lightRig rig="threePt" dir="t"/>
          </a:scene3d>
          <a:sp3d>
            <a:bevelT/>
          </a:sp3d>
        </p:spPr>
      </p:pic>
      <p:pic>
        <p:nvPicPr>
          <p:cNvPr id="6" name="Picture 5">
            <a:extLst>
              <a:ext uri="{FF2B5EF4-FFF2-40B4-BE49-F238E27FC236}">
                <a16:creationId xmlns:a16="http://schemas.microsoft.com/office/drawing/2014/main" id="{74E5FAA7-AABB-8B28-1683-67C51E0EE3AA}"/>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3646399" y="3679481"/>
            <a:ext cx="2350008" cy="1563624"/>
          </a:xfrm>
          <a:prstGeom prst="rect">
            <a:avLst/>
          </a:prstGeom>
          <a:ln w="19050">
            <a:solidFill>
              <a:schemeClr val="tx1"/>
            </a:solidFill>
          </a:ln>
          <a:scene3d>
            <a:camera prst="orthographicFront"/>
            <a:lightRig rig="threePt" dir="t"/>
          </a:scene3d>
          <a:sp3d>
            <a:bevelT/>
          </a:sp3d>
        </p:spPr>
      </p:pic>
      <p:pic>
        <p:nvPicPr>
          <p:cNvPr id="22" name="Picture 21">
            <a:extLst>
              <a:ext uri="{FF2B5EF4-FFF2-40B4-BE49-F238E27FC236}">
                <a16:creationId xmlns:a16="http://schemas.microsoft.com/office/drawing/2014/main" id="{0D06110F-6183-1058-ABD7-68AD3BD57B6F}"/>
              </a:ext>
            </a:extLst>
          </p:cNvPr>
          <p:cNvPicPr>
            <a:picLocks noChangeAspect="1"/>
          </p:cNvPicPr>
          <p:nvPr/>
        </p:nvPicPr>
        <p:blipFill>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9125986" y="3679481"/>
            <a:ext cx="2345436" cy="1563624"/>
          </a:xfrm>
          <a:prstGeom prst="rect">
            <a:avLst/>
          </a:prstGeom>
          <a:ln w="19050">
            <a:solidFill>
              <a:schemeClr val="tx1"/>
            </a:solidFill>
          </a:ln>
          <a:scene3d>
            <a:camera prst="orthographicFront"/>
            <a:lightRig rig="threePt" dir="t"/>
          </a:scene3d>
          <a:sp3d>
            <a:bevelT/>
          </a:sp3d>
        </p:spPr>
      </p:pic>
      <p:pic>
        <p:nvPicPr>
          <p:cNvPr id="26" name="Picture 25">
            <a:extLst>
              <a:ext uri="{FF2B5EF4-FFF2-40B4-BE49-F238E27FC236}">
                <a16:creationId xmlns:a16="http://schemas.microsoft.com/office/drawing/2014/main" id="{55A6C674-777B-0F3E-8C17-7B0FB2B57F3C}"/>
              </a:ext>
            </a:extLst>
          </p:cNvPr>
          <p:cNvPicPr>
            <a:picLocks noChangeAspect="1"/>
          </p:cNvPicPr>
          <p:nvPr/>
        </p:nvPicPr>
        <p:blipFill>
          <a:blip r:embed="rId9"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6390764" y="3679481"/>
            <a:ext cx="2340864" cy="1560576"/>
          </a:xfrm>
          <a:prstGeom prst="rect">
            <a:avLst/>
          </a:prstGeom>
          <a:ln w="19050">
            <a:solidFill>
              <a:schemeClr val="tx1"/>
            </a:solidFill>
          </a:ln>
          <a:scene3d>
            <a:camera prst="orthographicFront"/>
            <a:lightRig rig="threePt" dir="t"/>
          </a:scene3d>
          <a:sp3d>
            <a:bevelT/>
          </a:sp3d>
        </p:spPr>
      </p:pic>
      <p:sp>
        <p:nvSpPr>
          <p:cNvPr id="29" name="Google Shape;612;p25">
            <a:extLst>
              <a:ext uri="{FF2B5EF4-FFF2-40B4-BE49-F238E27FC236}">
                <a16:creationId xmlns:a16="http://schemas.microsoft.com/office/drawing/2014/main" id="{6CECC0DE-6199-D704-5093-A2D5D06F4808}"/>
              </a:ext>
            </a:extLst>
          </p:cNvPr>
          <p:cNvSpPr txBox="1"/>
          <p:nvPr/>
        </p:nvSpPr>
        <p:spPr>
          <a:xfrm>
            <a:off x="686116" y="5248434"/>
            <a:ext cx="2786418" cy="70050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accent2"/>
                </a:solidFill>
                <a:latin typeface="+mj-lt"/>
                <a:ea typeface="Fira Sans Extra Condensed Medium"/>
                <a:cs typeface="Fira Sans Extra Condensed Medium"/>
                <a:sym typeface="Fira Sans Extra Condensed Medium"/>
              </a:rPr>
              <a:t>Investment Scams</a:t>
            </a:r>
            <a:endParaRPr sz="1600" b="1" dirty="0">
              <a:solidFill>
                <a:schemeClr val="accent2"/>
              </a:solidFill>
              <a:latin typeface="+mj-lt"/>
              <a:ea typeface="Fira Sans Extra Condensed Medium"/>
              <a:cs typeface="Fira Sans Extra Condensed Medium"/>
              <a:sym typeface="Fira Sans Extra Condensed Medium"/>
            </a:endParaRPr>
          </a:p>
        </p:txBody>
      </p:sp>
      <p:sp>
        <p:nvSpPr>
          <p:cNvPr id="30" name="Google Shape;617;p25">
            <a:extLst>
              <a:ext uri="{FF2B5EF4-FFF2-40B4-BE49-F238E27FC236}">
                <a16:creationId xmlns:a16="http://schemas.microsoft.com/office/drawing/2014/main" id="{44953817-FC47-FB19-B71D-8C7D63C6F908}"/>
              </a:ext>
            </a:extLst>
          </p:cNvPr>
          <p:cNvSpPr txBox="1"/>
          <p:nvPr/>
        </p:nvSpPr>
        <p:spPr>
          <a:xfrm>
            <a:off x="3378414" y="5248434"/>
            <a:ext cx="2885979" cy="70583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accent4"/>
                </a:solidFill>
                <a:latin typeface="+mj-lt"/>
                <a:ea typeface="Fira Sans Extra Condensed Medium"/>
                <a:cs typeface="Fira Sans Extra Condensed Medium"/>
                <a:sym typeface="Fira Sans Extra Condensed Medium"/>
              </a:rPr>
              <a:t>Blackmail Scams</a:t>
            </a:r>
          </a:p>
        </p:txBody>
      </p:sp>
      <p:sp>
        <p:nvSpPr>
          <p:cNvPr id="31" name="Google Shape;597;p25">
            <a:extLst>
              <a:ext uri="{FF2B5EF4-FFF2-40B4-BE49-F238E27FC236}">
                <a16:creationId xmlns:a16="http://schemas.microsoft.com/office/drawing/2014/main" id="{ABD08070-1135-F5E3-0EFD-5AB5841639DD}"/>
              </a:ext>
            </a:extLst>
          </p:cNvPr>
          <p:cNvSpPr txBox="1"/>
          <p:nvPr/>
        </p:nvSpPr>
        <p:spPr>
          <a:xfrm>
            <a:off x="6264392" y="5240057"/>
            <a:ext cx="2495189" cy="72377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accent3"/>
                </a:solidFill>
                <a:latin typeface="+mj-lt"/>
                <a:ea typeface="Fira Sans Extra Condensed Medium"/>
                <a:cs typeface="Fira Sans Extra Condensed Medium"/>
                <a:sym typeface="Fira Sans Extra Condensed Medium"/>
              </a:rPr>
              <a:t>Business, Government, or Job Scams </a:t>
            </a:r>
          </a:p>
        </p:txBody>
      </p:sp>
      <p:sp>
        <p:nvSpPr>
          <p:cNvPr id="32" name="Google Shape;617;p25">
            <a:extLst>
              <a:ext uri="{FF2B5EF4-FFF2-40B4-BE49-F238E27FC236}">
                <a16:creationId xmlns:a16="http://schemas.microsoft.com/office/drawing/2014/main" id="{3126745F-11B3-8273-3D45-B3D6992481C3}"/>
              </a:ext>
            </a:extLst>
          </p:cNvPr>
          <p:cNvSpPr txBox="1"/>
          <p:nvPr/>
        </p:nvSpPr>
        <p:spPr>
          <a:xfrm>
            <a:off x="9135129" y="5240057"/>
            <a:ext cx="2345436" cy="72377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rgbClr val="133D5D"/>
                </a:solidFill>
                <a:latin typeface="+mj-lt"/>
                <a:ea typeface="Fira Sans Extra Condensed Medium"/>
                <a:cs typeface="Fira Sans Extra Condensed Medium"/>
                <a:sym typeface="Fira Sans Extra Condensed Medium"/>
              </a:rPr>
              <a:t>Online Gaming and Social Media Scams</a:t>
            </a:r>
          </a:p>
        </p:txBody>
      </p:sp>
      <p:sp>
        <p:nvSpPr>
          <p:cNvPr id="33" name="TextBox 32">
            <a:extLst>
              <a:ext uri="{FF2B5EF4-FFF2-40B4-BE49-F238E27FC236}">
                <a16:creationId xmlns:a16="http://schemas.microsoft.com/office/drawing/2014/main" id="{00F1659F-C81A-B9B2-6059-F78252F3EDE8}"/>
              </a:ext>
            </a:extLst>
          </p:cNvPr>
          <p:cNvSpPr txBox="1"/>
          <p:nvPr/>
        </p:nvSpPr>
        <p:spPr>
          <a:xfrm>
            <a:off x="3048811" y="3067273"/>
            <a:ext cx="6094378" cy="461665"/>
          </a:xfrm>
          <a:prstGeom prst="rect">
            <a:avLst/>
          </a:prstGeom>
          <a:noFill/>
        </p:spPr>
        <p:txBody>
          <a:bodyPr wrap="square">
            <a:spAutoFit/>
          </a:bodyPr>
          <a:lstStyle/>
          <a:p>
            <a:pPr algn="ctr"/>
            <a:r>
              <a:rPr lang="en-US" sz="2400" b="1" i="1" dirty="0"/>
              <a:t>What type of scam is this?</a:t>
            </a:r>
          </a:p>
        </p:txBody>
      </p:sp>
    </p:spTree>
    <p:custDataLst>
      <p:tags r:id="rId1"/>
    </p:custDataLst>
    <p:extLst>
      <p:ext uri="{BB962C8B-B14F-4D97-AF65-F5344CB8AC3E}">
        <p14:creationId xmlns:p14="http://schemas.microsoft.com/office/powerpoint/2010/main" val="138733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6" presetClass="emph" presetSubtype="0" fill="hold" grpId="1" nodeType="withEffect">
                                  <p:stCondLst>
                                    <p:cond delay="0"/>
                                  </p:stCondLst>
                                  <p:childTnLst>
                                    <p:animEffect transition="out" filter="fade">
                                      <p:cBhvr>
                                        <p:cTn id="8" dur="500" tmFilter="0, 0; .2, .5; .8, .5; 1, 0"/>
                                        <p:tgtEl>
                                          <p:spTgt spid="3"/>
                                        </p:tgtEl>
                                      </p:cBhvr>
                                    </p:animEffect>
                                    <p:animScale>
                                      <p:cBhvr>
                                        <p:cTn id="9"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p:txBody>
          <a:bodyPr/>
          <a:lstStyle/>
          <a:p>
            <a:r>
              <a:rPr lang="en-US" sz="3600" dirty="0"/>
              <a:t>Activity 2: Identify the Type of Scam</a:t>
            </a:r>
          </a:p>
        </p:txBody>
      </p:sp>
      <p:sp>
        <p:nvSpPr>
          <p:cNvPr id="4" name="Text Placeholder 3">
            <a:extLst>
              <a:ext uri="{FF2B5EF4-FFF2-40B4-BE49-F238E27FC236}">
                <a16:creationId xmlns:a16="http://schemas.microsoft.com/office/drawing/2014/main" id="{D5E7391C-6946-C74F-ADD3-90568EAB188D}"/>
              </a:ext>
            </a:extLst>
          </p:cNvPr>
          <p:cNvSpPr>
            <a:spLocks noGrp="1"/>
          </p:cNvSpPr>
          <p:nvPr>
            <p:ph type="body" sz="quarter" idx="10"/>
          </p:nvPr>
        </p:nvSpPr>
        <p:spPr/>
        <p:txBody>
          <a:bodyPr/>
          <a:lstStyle/>
          <a:p>
            <a:r>
              <a:rPr lang="en-US" b="1" dirty="0"/>
              <a:t>Scenario 2: </a:t>
            </a:r>
            <a:r>
              <a:rPr lang="en-US" dirty="0"/>
              <a:t>You are on your phone spending what idle time you have, looking at items on the web. You see a pop-up window claiming invest here! Big money! And is endorsed by a reality tv celebrity, with them flashing big stacks of cash. It claims if you click that link within the next 5 minutes, that celebrity can multiply any cryptocurrency you send them.</a:t>
            </a:r>
            <a:endParaRPr lang="en-US" i="1" dirty="0"/>
          </a:p>
        </p:txBody>
      </p:sp>
      <p:sp>
        <p:nvSpPr>
          <p:cNvPr id="3" name="Rectangle 2" descr="Highlight on correct answer: Business, Government, and Job Scam">
            <a:extLst>
              <a:ext uri="{FF2B5EF4-FFF2-40B4-BE49-F238E27FC236}">
                <a16:creationId xmlns:a16="http://schemas.microsoft.com/office/drawing/2014/main" id="{F1F7D325-BCDD-D4B7-97D1-EBABB5BFB81E}"/>
              </a:ext>
            </a:extLst>
          </p:cNvPr>
          <p:cNvSpPr/>
          <p:nvPr/>
        </p:nvSpPr>
        <p:spPr>
          <a:xfrm>
            <a:off x="711435" y="3537315"/>
            <a:ext cx="2733521" cy="241162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36856A2-71A6-014E-BFF7-F1DE889D58B3}"/>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06606" y="3679481"/>
            <a:ext cx="2345436" cy="1563624"/>
          </a:xfrm>
          <a:prstGeom prst="rect">
            <a:avLst/>
          </a:prstGeom>
          <a:ln w="19050">
            <a:solidFill>
              <a:schemeClr val="tx1"/>
            </a:solidFill>
          </a:ln>
          <a:scene3d>
            <a:camera prst="orthographicFront"/>
            <a:lightRig rig="threePt" dir="t"/>
          </a:scene3d>
          <a:sp3d>
            <a:bevelT/>
          </a:sp3d>
        </p:spPr>
      </p:pic>
      <p:pic>
        <p:nvPicPr>
          <p:cNvPr id="15" name="Picture 14">
            <a:extLst>
              <a:ext uri="{FF2B5EF4-FFF2-40B4-BE49-F238E27FC236}">
                <a16:creationId xmlns:a16="http://schemas.microsoft.com/office/drawing/2014/main" id="{ADC249BB-0F8E-BB84-5F6C-32C1564A899E}"/>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3646399" y="3679481"/>
            <a:ext cx="2350008" cy="1563624"/>
          </a:xfrm>
          <a:prstGeom prst="rect">
            <a:avLst/>
          </a:prstGeom>
          <a:ln w="19050">
            <a:solidFill>
              <a:schemeClr val="tx1"/>
            </a:solidFill>
          </a:ln>
          <a:scene3d>
            <a:camera prst="orthographicFront"/>
            <a:lightRig rig="threePt" dir="t"/>
          </a:scene3d>
          <a:sp3d>
            <a:bevelT/>
          </a:sp3d>
        </p:spPr>
      </p:pic>
      <p:pic>
        <p:nvPicPr>
          <p:cNvPr id="26" name="Picture 25">
            <a:extLst>
              <a:ext uri="{FF2B5EF4-FFF2-40B4-BE49-F238E27FC236}">
                <a16:creationId xmlns:a16="http://schemas.microsoft.com/office/drawing/2014/main" id="{D25D0D05-E7F0-960E-FF70-7CD14732659A}"/>
              </a:ext>
            </a:extLst>
          </p:cNvPr>
          <p:cNvPicPr>
            <a:picLocks noChangeAspect="1"/>
          </p:cNvPicPr>
          <p:nvPr/>
        </p:nvPicPr>
        <p:blipFill>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9125986" y="3679481"/>
            <a:ext cx="2345436" cy="1563624"/>
          </a:xfrm>
          <a:prstGeom prst="rect">
            <a:avLst/>
          </a:prstGeom>
          <a:ln w="19050">
            <a:solidFill>
              <a:schemeClr val="tx1"/>
            </a:solidFill>
          </a:ln>
          <a:scene3d>
            <a:camera prst="orthographicFront"/>
            <a:lightRig rig="threePt" dir="t"/>
          </a:scene3d>
          <a:sp3d>
            <a:bevelT/>
          </a:sp3d>
        </p:spPr>
      </p:pic>
      <p:pic>
        <p:nvPicPr>
          <p:cNvPr id="29" name="Picture 28">
            <a:extLst>
              <a:ext uri="{FF2B5EF4-FFF2-40B4-BE49-F238E27FC236}">
                <a16:creationId xmlns:a16="http://schemas.microsoft.com/office/drawing/2014/main" id="{C64D4B11-DB7D-B35A-7567-128328881592}"/>
              </a:ext>
            </a:extLst>
          </p:cNvPr>
          <p:cNvPicPr>
            <a:picLocks noChangeAspect="1"/>
          </p:cNvPicPr>
          <p:nvPr/>
        </p:nvPicPr>
        <p:blipFill>
          <a:blip r:embed="rId9"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6390764" y="3679481"/>
            <a:ext cx="2340864" cy="1560576"/>
          </a:xfrm>
          <a:prstGeom prst="rect">
            <a:avLst/>
          </a:prstGeom>
          <a:ln w="19050">
            <a:solidFill>
              <a:schemeClr val="tx1"/>
            </a:solidFill>
          </a:ln>
          <a:scene3d>
            <a:camera prst="orthographicFront"/>
            <a:lightRig rig="threePt" dir="t"/>
          </a:scene3d>
          <a:sp3d>
            <a:bevelT/>
          </a:sp3d>
        </p:spPr>
      </p:pic>
      <p:sp>
        <p:nvSpPr>
          <p:cNvPr id="30" name="Google Shape;612;p25">
            <a:extLst>
              <a:ext uri="{FF2B5EF4-FFF2-40B4-BE49-F238E27FC236}">
                <a16:creationId xmlns:a16="http://schemas.microsoft.com/office/drawing/2014/main" id="{D216D8E8-01DF-9E7B-7C0F-44A3B85A4215}"/>
              </a:ext>
            </a:extLst>
          </p:cNvPr>
          <p:cNvSpPr txBox="1"/>
          <p:nvPr/>
        </p:nvSpPr>
        <p:spPr>
          <a:xfrm>
            <a:off x="686116" y="5248434"/>
            <a:ext cx="2786418" cy="70050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accent2"/>
                </a:solidFill>
                <a:latin typeface="+mj-lt"/>
                <a:ea typeface="Fira Sans Extra Condensed Medium"/>
                <a:cs typeface="Fira Sans Extra Condensed Medium"/>
                <a:sym typeface="Fira Sans Extra Condensed Medium"/>
              </a:rPr>
              <a:t>Investment Scams</a:t>
            </a:r>
            <a:endParaRPr sz="1600" b="1" dirty="0">
              <a:solidFill>
                <a:schemeClr val="accent2"/>
              </a:solidFill>
              <a:latin typeface="+mj-lt"/>
              <a:ea typeface="Fira Sans Extra Condensed Medium"/>
              <a:cs typeface="Fira Sans Extra Condensed Medium"/>
              <a:sym typeface="Fira Sans Extra Condensed Medium"/>
            </a:endParaRPr>
          </a:p>
        </p:txBody>
      </p:sp>
      <p:sp>
        <p:nvSpPr>
          <p:cNvPr id="31" name="Google Shape;617;p25">
            <a:extLst>
              <a:ext uri="{FF2B5EF4-FFF2-40B4-BE49-F238E27FC236}">
                <a16:creationId xmlns:a16="http://schemas.microsoft.com/office/drawing/2014/main" id="{4AB7FE4D-DB68-A67B-33DE-55D19CB892D7}"/>
              </a:ext>
            </a:extLst>
          </p:cNvPr>
          <p:cNvSpPr txBox="1"/>
          <p:nvPr/>
        </p:nvSpPr>
        <p:spPr>
          <a:xfrm>
            <a:off x="3378414" y="5248434"/>
            <a:ext cx="2885979" cy="70583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accent4"/>
                </a:solidFill>
                <a:latin typeface="+mj-lt"/>
                <a:ea typeface="Fira Sans Extra Condensed Medium"/>
                <a:cs typeface="Fira Sans Extra Condensed Medium"/>
                <a:sym typeface="Fira Sans Extra Condensed Medium"/>
              </a:rPr>
              <a:t>Blackmail Scams</a:t>
            </a:r>
          </a:p>
        </p:txBody>
      </p:sp>
      <p:sp>
        <p:nvSpPr>
          <p:cNvPr id="32" name="Google Shape;597;p25">
            <a:extLst>
              <a:ext uri="{FF2B5EF4-FFF2-40B4-BE49-F238E27FC236}">
                <a16:creationId xmlns:a16="http://schemas.microsoft.com/office/drawing/2014/main" id="{6D9B3D6E-BBEC-2EC6-DA69-B63C2B6CA2CE}"/>
              </a:ext>
            </a:extLst>
          </p:cNvPr>
          <p:cNvSpPr txBox="1"/>
          <p:nvPr/>
        </p:nvSpPr>
        <p:spPr>
          <a:xfrm>
            <a:off x="6264392" y="5240057"/>
            <a:ext cx="2495189" cy="72377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chemeClr val="accent3"/>
                </a:solidFill>
                <a:latin typeface="+mj-lt"/>
                <a:ea typeface="Fira Sans Extra Condensed Medium"/>
                <a:cs typeface="Fira Sans Extra Condensed Medium"/>
                <a:sym typeface="Fira Sans Extra Condensed Medium"/>
              </a:rPr>
              <a:t>Business, Government, or Job Scams </a:t>
            </a:r>
          </a:p>
        </p:txBody>
      </p:sp>
      <p:sp>
        <p:nvSpPr>
          <p:cNvPr id="33" name="Google Shape;617;p25">
            <a:extLst>
              <a:ext uri="{FF2B5EF4-FFF2-40B4-BE49-F238E27FC236}">
                <a16:creationId xmlns:a16="http://schemas.microsoft.com/office/drawing/2014/main" id="{9E1E79E5-A7DF-0FEA-1453-558FEBC2B1DD}"/>
              </a:ext>
            </a:extLst>
          </p:cNvPr>
          <p:cNvSpPr txBox="1"/>
          <p:nvPr/>
        </p:nvSpPr>
        <p:spPr>
          <a:xfrm>
            <a:off x="9135129" y="5240057"/>
            <a:ext cx="2345436" cy="72377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a:solidFill>
                  <a:srgbClr val="133D5D"/>
                </a:solidFill>
                <a:latin typeface="+mj-lt"/>
                <a:ea typeface="Fira Sans Extra Condensed Medium"/>
                <a:cs typeface="Fira Sans Extra Condensed Medium"/>
                <a:sym typeface="Fira Sans Extra Condensed Medium"/>
              </a:rPr>
              <a:t>Online Gaming and Social Media Scams</a:t>
            </a:r>
          </a:p>
        </p:txBody>
      </p:sp>
      <p:sp>
        <p:nvSpPr>
          <p:cNvPr id="34" name="TextBox 33">
            <a:extLst>
              <a:ext uri="{FF2B5EF4-FFF2-40B4-BE49-F238E27FC236}">
                <a16:creationId xmlns:a16="http://schemas.microsoft.com/office/drawing/2014/main" id="{F6350E2A-22BF-9DFC-9CA5-23E3152EB5C5}"/>
              </a:ext>
            </a:extLst>
          </p:cNvPr>
          <p:cNvSpPr txBox="1"/>
          <p:nvPr/>
        </p:nvSpPr>
        <p:spPr>
          <a:xfrm>
            <a:off x="3048811" y="3067273"/>
            <a:ext cx="6094378" cy="461665"/>
          </a:xfrm>
          <a:prstGeom prst="rect">
            <a:avLst/>
          </a:prstGeom>
          <a:noFill/>
        </p:spPr>
        <p:txBody>
          <a:bodyPr wrap="square">
            <a:spAutoFit/>
          </a:bodyPr>
          <a:lstStyle/>
          <a:p>
            <a:pPr algn="ctr"/>
            <a:r>
              <a:rPr lang="en-US" sz="2400" b="1" i="1" dirty="0"/>
              <a:t>What type of scam is this?</a:t>
            </a:r>
          </a:p>
        </p:txBody>
      </p:sp>
      <p:sp>
        <p:nvSpPr>
          <p:cNvPr id="35" name="Rectangle 34" descr="Highlight on correct answer: Business, Government, and Job Scam">
            <a:extLst>
              <a:ext uri="{FF2B5EF4-FFF2-40B4-BE49-F238E27FC236}">
                <a16:creationId xmlns:a16="http://schemas.microsoft.com/office/drawing/2014/main" id="{07454EAF-6B9E-E7AF-42BE-35103338DF92}"/>
              </a:ext>
            </a:extLst>
          </p:cNvPr>
          <p:cNvSpPr/>
          <p:nvPr/>
        </p:nvSpPr>
        <p:spPr>
          <a:xfrm>
            <a:off x="8931372" y="3535183"/>
            <a:ext cx="2733521" cy="241162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53102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6" presetClass="emph" presetSubtype="0" fill="hold" grpId="1" nodeType="withEffect">
                                  <p:stCondLst>
                                    <p:cond delay="0"/>
                                  </p:stCondLst>
                                  <p:childTnLst>
                                    <p:animEffect transition="out" filter="fade">
                                      <p:cBhvr>
                                        <p:cTn id="8" dur="500" tmFilter="0, 0; .2, .5; .8, .5; 1, 0"/>
                                        <p:tgtEl>
                                          <p:spTgt spid="3"/>
                                        </p:tgtEl>
                                      </p:cBhvr>
                                    </p:animEffect>
                                    <p:animScale>
                                      <p:cBhvr>
                                        <p:cTn id="9" dur="250" autoRev="1" fill="hold"/>
                                        <p:tgtEl>
                                          <p:spTgt spid="3"/>
                                        </p:tgtEl>
                                      </p:cBhvr>
                                      <p:by x="105000" y="105000"/>
                                    </p:animScale>
                                  </p:childTnLst>
                                </p:cTn>
                              </p:par>
                              <p:par>
                                <p:cTn id="10" presetID="1"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par>
                                <p:cTn id="12" presetID="26" presetClass="emph" presetSubtype="0" fill="hold" grpId="1" nodeType="withEffect">
                                  <p:stCondLst>
                                    <p:cond delay="0"/>
                                  </p:stCondLst>
                                  <p:childTnLst>
                                    <p:animEffect transition="out" filter="fade">
                                      <p:cBhvr>
                                        <p:cTn id="13" dur="500" tmFilter="0, 0; .2, .5; .8, .5; 1, 0"/>
                                        <p:tgtEl>
                                          <p:spTgt spid="35"/>
                                        </p:tgtEl>
                                      </p:cBhvr>
                                    </p:animEffect>
                                    <p:animScale>
                                      <p:cBhvr>
                                        <p:cTn id="14" dur="25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5" grpId="0" animBg="1"/>
      <p:bldP spid="3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986BDC38-8F8A-2948-AC8D-4719597C7D4F}"/>
              </a:ext>
            </a:extLst>
          </p:cNvPr>
          <p:cNvSpPr>
            <a:spLocks noGrp="1"/>
          </p:cNvSpPr>
          <p:nvPr>
            <p:ph type="ctrTitle"/>
          </p:nvPr>
        </p:nvSpPr>
        <p:spPr>
          <a:xfrm>
            <a:off x="1371600" y="2088034"/>
            <a:ext cx="9912096" cy="1421928"/>
          </a:xfrm>
        </p:spPr>
        <p:txBody>
          <a:bodyPr/>
          <a:lstStyle/>
          <a:p>
            <a:r>
              <a:rPr lang="en-US" dirty="0">
                <a:solidFill>
                  <a:srgbClr val="182C42"/>
                </a:solidFill>
              </a:rPr>
              <a:t>How to Report Frauds, Thefts, and Scams</a:t>
            </a:r>
            <a:endParaRPr lang="en-US" sz="4800" dirty="0">
              <a:solidFill>
                <a:srgbClr val="182C42"/>
              </a:solidFill>
            </a:endParaRPr>
          </a:p>
        </p:txBody>
      </p:sp>
    </p:spTree>
    <p:custDataLst>
      <p:tags r:id="rId1"/>
    </p:custDataLst>
    <p:extLst>
      <p:ext uri="{BB962C8B-B14F-4D97-AF65-F5344CB8AC3E}">
        <p14:creationId xmlns:p14="http://schemas.microsoft.com/office/powerpoint/2010/main" val="1884630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a:xfrm>
            <a:off x="1371599" y="99588"/>
            <a:ext cx="10820401" cy="936332"/>
          </a:xfrm>
        </p:spPr>
        <p:txBody>
          <a:bodyPr/>
          <a:lstStyle/>
          <a:p>
            <a:r>
              <a:rPr lang="en-US" dirty="0"/>
              <a:t>Submitting a Complaint</a:t>
            </a:r>
          </a:p>
        </p:txBody>
      </p:sp>
      <p:sp>
        <p:nvSpPr>
          <p:cNvPr id="9" name="Text Placeholder 3">
            <a:extLst>
              <a:ext uri="{FF2B5EF4-FFF2-40B4-BE49-F238E27FC236}">
                <a16:creationId xmlns:a16="http://schemas.microsoft.com/office/drawing/2014/main" id="{CD3A8192-0854-4AF8-B80A-FA87A7CAFC23}"/>
              </a:ext>
            </a:extLst>
          </p:cNvPr>
          <p:cNvSpPr>
            <a:spLocks noGrp="1"/>
          </p:cNvSpPr>
          <p:nvPr>
            <p:ph type="body" sz="quarter" idx="10"/>
          </p:nvPr>
        </p:nvSpPr>
        <p:spPr>
          <a:xfrm>
            <a:off x="1503969" y="1271199"/>
            <a:ext cx="4986391" cy="4518025"/>
          </a:xfrm>
        </p:spPr>
        <p:txBody>
          <a:bodyPr/>
          <a:lstStyle/>
          <a:p>
            <a:pPr>
              <a:buClr>
                <a:schemeClr val="accent1"/>
              </a:buClr>
            </a:pPr>
            <a:r>
              <a:rPr lang="en-US" b="0" dirty="0"/>
              <a:t>What information is required to submit a digital asset consumer complaint?</a:t>
            </a:r>
          </a:p>
          <a:p>
            <a:pPr marL="342900" indent="-342900">
              <a:buClr>
                <a:schemeClr val="accent1"/>
              </a:buClr>
              <a:buFont typeface="Wingdings" panose="05000000000000000000" pitchFamily="2" charset="2"/>
              <a:buChar char="§"/>
            </a:pPr>
            <a:r>
              <a:rPr lang="en-US" sz="2000" dirty="0"/>
              <a:t>Account information</a:t>
            </a:r>
          </a:p>
          <a:p>
            <a:pPr marL="342900" indent="-342900">
              <a:buClr>
                <a:schemeClr val="accent1"/>
              </a:buClr>
              <a:buFont typeface="Wingdings" panose="05000000000000000000" pitchFamily="2" charset="2"/>
              <a:buChar char="§"/>
            </a:pPr>
            <a:r>
              <a:rPr lang="en-US" sz="2000" dirty="0"/>
              <a:t>Anyone you corresponded with</a:t>
            </a:r>
          </a:p>
          <a:p>
            <a:pPr marL="342900" indent="-342900">
              <a:buClr>
                <a:schemeClr val="accent1"/>
              </a:buClr>
              <a:buFont typeface="Wingdings" panose="05000000000000000000" pitchFamily="2" charset="2"/>
              <a:buChar char="§"/>
            </a:pPr>
            <a:r>
              <a:rPr lang="en-US" sz="2000" dirty="0"/>
              <a:t>Contracts and related paperwork</a:t>
            </a:r>
          </a:p>
          <a:p>
            <a:pPr marL="342900" indent="-342900">
              <a:buClr>
                <a:schemeClr val="accent1"/>
              </a:buClr>
              <a:buFont typeface="Wingdings" panose="05000000000000000000" pitchFamily="2" charset="2"/>
              <a:buChar char="§"/>
            </a:pPr>
            <a:r>
              <a:rPr lang="en-US" sz="2000" dirty="0"/>
              <a:t>Your attempts to resolve any issues</a:t>
            </a:r>
          </a:p>
        </p:txBody>
      </p:sp>
      <p:sp>
        <p:nvSpPr>
          <p:cNvPr id="16" name="Text Placeholder 3">
            <a:extLst>
              <a:ext uri="{FF2B5EF4-FFF2-40B4-BE49-F238E27FC236}">
                <a16:creationId xmlns:a16="http://schemas.microsoft.com/office/drawing/2014/main" id="{153A9685-CB51-1F6C-7D62-3AA4F9B7C2D2}"/>
              </a:ext>
            </a:extLst>
          </p:cNvPr>
          <p:cNvSpPr txBox="1">
            <a:spLocks/>
          </p:cNvSpPr>
          <p:nvPr/>
        </p:nvSpPr>
        <p:spPr>
          <a:xfrm>
            <a:off x="1503969" y="4087466"/>
            <a:ext cx="4854021" cy="1937038"/>
          </a:xfrm>
          <a:prstGeom prst="rect">
            <a:avLst/>
          </a:prstGeom>
        </p:spPr>
        <p:txBody>
          <a:bodyPr/>
          <a:lstStyle>
            <a:lvl1pPr marL="0" indent="0" algn="l" defTabSz="914400" rtl="0" eaLnBrk="1" latinLnBrk="0" hangingPunct="1">
              <a:lnSpc>
                <a:spcPct val="90000"/>
              </a:lnSpc>
              <a:spcBef>
                <a:spcPts val="1000"/>
              </a:spcBef>
              <a:buFont typeface="Wingdings" panose="05000000000000000000" pitchFamily="2" charset="2"/>
              <a:buNone/>
              <a:defRPr sz="2400" b="0" i="0" kern="120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800100" indent="-342900" algn="l" defTabSz="1028700" rtl="0" eaLnBrk="1" latinLnBrk="0" hangingPunct="1">
              <a:lnSpc>
                <a:spcPct val="90000"/>
              </a:lnSpc>
              <a:spcBef>
                <a:spcPts val="1100"/>
              </a:spcBef>
              <a:spcAft>
                <a:spcPts val="1800"/>
              </a:spcAft>
              <a:buFont typeface="Roboto" panose="02000000000000000000" pitchFamily="2" charset="0"/>
              <a:buNone/>
              <a:defRPr sz="2000" b="0" i="0" kern="1200" baseline="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dirty="0"/>
              <a:t>Contact:</a:t>
            </a:r>
          </a:p>
          <a:p>
            <a:pPr marL="342900" indent="-342900">
              <a:buClr>
                <a:schemeClr val="accent1"/>
              </a:buClr>
              <a:buFont typeface="Wingdings" panose="05000000000000000000" pitchFamily="2" charset="2"/>
              <a:buChar char="§"/>
            </a:pPr>
            <a:r>
              <a:rPr lang="en-US" sz="2000" dirty="0"/>
              <a:t>Commodity Futures Trading Commission (CFTC)</a:t>
            </a:r>
          </a:p>
          <a:p>
            <a:pPr marL="342900" indent="-342900">
              <a:buClr>
                <a:schemeClr val="accent1"/>
              </a:buClr>
              <a:buFont typeface="Wingdings" panose="05000000000000000000" pitchFamily="2" charset="2"/>
              <a:buChar char="§"/>
            </a:pPr>
            <a:r>
              <a:rPr lang="en-US" sz="2000" dirty="0"/>
              <a:t>Federal Bureau of Investigation (FBI)</a:t>
            </a:r>
          </a:p>
        </p:txBody>
      </p:sp>
      <p:pic>
        <p:nvPicPr>
          <p:cNvPr id="1026" name="Picture 2" descr="Commodity Futures Trading Commission logo">
            <a:extLst>
              <a:ext uri="{FF2B5EF4-FFF2-40B4-BE49-F238E27FC236}">
                <a16:creationId xmlns:a16="http://schemas.microsoft.com/office/drawing/2014/main" id="{82F37700-D08B-8C17-52BC-66443289547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94469" y="1053529"/>
            <a:ext cx="4750942" cy="47509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E58BDF9-CFED-45A7-69C5-404FE7920566}"/>
              </a:ext>
            </a:extLst>
          </p:cNvPr>
          <p:cNvSpPr txBox="1"/>
          <p:nvPr/>
        </p:nvSpPr>
        <p:spPr>
          <a:xfrm>
            <a:off x="6012374" y="5762312"/>
            <a:ext cx="6115131" cy="276999"/>
          </a:xfrm>
          <a:prstGeom prst="rect">
            <a:avLst/>
          </a:prstGeom>
          <a:noFill/>
        </p:spPr>
        <p:txBody>
          <a:bodyPr wrap="square">
            <a:spAutoFit/>
          </a:bodyPr>
          <a:lstStyle/>
          <a:p>
            <a:r>
              <a:rPr lang="en-US" sz="1200" dirty="0"/>
              <a:t>Image source: Extracted from the PDF version of the CFTC's 2006 Performance Report</a:t>
            </a:r>
          </a:p>
        </p:txBody>
      </p:sp>
    </p:spTree>
    <p:custDataLst>
      <p:tags r:id="rId1"/>
    </p:custDataLst>
    <p:extLst>
      <p:ext uri="{BB962C8B-B14F-4D97-AF65-F5344CB8AC3E}">
        <p14:creationId xmlns:p14="http://schemas.microsoft.com/office/powerpoint/2010/main" val="1096611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p:txBody>
          <a:bodyPr/>
          <a:lstStyle/>
          <a:p>
            <a:r>
              <a:rPr lang="en-US" dirty="0"/>
              <a:t>Reporting Frauds and Scams</a:t>
            </a:r>
          </a:p>
        </p:txBody>
      </p:sp>
      <p:sp>
        <p:nvSpPr>
          <p:cNvPr id="9" name="Text Placeholder 3">
            <a:extLst>
              <a:ext uri="{FF2B5EF4-FFF2-40B4-BE49-F238E27FC236}">
                <a16:creationId xmlns:a16="http://schemas.microsoft.com/office/drawing/2014/main" id="{CD3A8192-0854-4AF8-B80A-FA87A7CAFC23}"/>
              </a:ext>
            </a:extLst>
          </p:cNvPr>
          <p:cNvSpPr>
            <a:spLocks noGrp="1"/>
          </p:cNvSpPr>
          <p:nvPr>
            <p:ph type="body" sz="quarter" idx="10"/>
          </p:nvPr>
        </p:nvSpPr>
        <p:spPr>
          <a:xfrm>
            <a:off x="1503969" y="1271199"/>
            <a:ext cx="4592031" cy="4518025"/>
          </a:xfrm>
        </p:spPr>
        <p:txBody>
          <a:bodyPr/>
          <a:lstStyle/>
          <a:p>
            <a:pPr>
              <a:buClr>
                <a:schemeClr val="accent1"/>
              </a:buClr>
            </a:pPr>
            <a:r>
              <a:rPr lang="en-US" b="0" dirty="0"/>
              <a:t>Report to the following agencies:</a:t>
            </a:r>
          </a:p>
          <a:p>
            <a:pPr marL="342900" indent="-342900">
              <a:buClr>
                <a:schemeClr val="accent1"/>
              </a:buClr>
              <a:buFont typeface="Wingdings" panose="05000000000000000000" pitchFamily="2" charset="2"/>
              <a:buChar char="§"/>
            </a:pPr>
            <a:r>
              <a:rPr lang="en-US" sz="2000" b="0" dirty="0"/>
              <a:t>The CFTC: </a:t>
            </a:r>
            <a:r>
              <a:rPr lang="en-US" sz="2000" b="0" dirty="0">
                <a:hlinkClick r:id="rId3"/>
              </a:rPr>
              <a:t>https://www.cftc.gov/complaint</a:t>
            </a:r>
            <a:r>
              <a:rPr lang="en-US" sz="2000" b="0" dirty="0"/>
              <a:t> </a:t>
            </a:r>
          </a:p>
          <a:p>
            <a:pPr marL="342900" indent="-342900">
              <a:buClr>
                <a:schemeClr val="accent1"/>
              </a:buClr>
              <a:buFont typeface="Wingdings" panose="05000000000000000000" pitchFamily="2" charset="2"/>
              <a:buChar char="§"/>
            </a:pPr>
            <a:r>
              <a:rPr lang="en-US" sz="2000" b="0" dirty="0"/>
              <a:t>FBI’s Internet Crime Complaint Center: </a:t>
            </a:r>
            <a:r>
              <a:rPr lang="en-US" sz="2000" b="0" dirty="0">
                <a:hlinkClick r:id="rId4"/>
              </a:rPr>
              <a:t>https://www.IC3.gov</a:t>
            </a:r>
            <a:r>
              <a:rPr lang="en-US" sz="2000" b="0" dirty="0"/>
              <a:t> </a:t>
            </a:r>
          </a:p>
          <a:p>
            <a:pPr marL="342900" indent="-342900">
              <a:buClr>
                <a:schemeClr val="accent1"/>
              </a:buClr>
              <a:buFont typeface="Wingdings" panose="05000000000000000000" pitchFamily="2" charset="2"/>
              <a:buChar char="§"/>
            </a:pPr>
            <a:r>
              <a:rPr lang="en-US" sz="2000" b="0" dirty="0"/>
              <a:t>The Securities and Exchange Commission: </a:t>
            </a:r>
            <a:r>
              <a:rPr lang="en-US" sz="2000" b="0" dirty="0">
                <a:hlinkClick r:id="rId5"/>
              </a:rPr>
              <a:t>https://www.sec.gov/tcr</a:t>
            </a:r>
            <a:r>
              <a:rPr lang="en-US" sz="2000" b="0" dirty="0"/>
              <a:t> </a:t>
            </a:r>
          </a:p>
          <a:p>
            <a:pPr marL="342900" indent="-342900">
              <a:buClr>
                <a:schemeClr val="accent1"/>
              </a:buClr>
              <a:buFont typeface="Wingdings" panose="05000000000000000000" pitchFamily="2" charset="2"/>
              <a:buChar char="§"/>
            </a:pPr>
            <a:r>
              <a:rPr lang="en-US" sz="2000" b="0" dirty="0"/>
              <a:t>The Federal Trade Commission: </a:t>
            </a:r>
            <a:r>
              <a:rPr lang="en-US" sz="2000" b="0" dirty="0">
                <a:hlinkClick r:id="rId6"/>
              </a:rPr>
              <a:t>https://www.reportfraud.ftc.gov</a:t>
            </a:r>
            <a:r>
              <a:rPr lang="en-US" sz="2000" b="0" dirty="0"/>
              <a:t> </a:t>
            </a:r>
          </a:p>
          <a:p>
            <a:pPr marL="342900" indent="-342900">
              <a:buClr>
                <a:schemeClr val="accent1"/>
              </a:buClr>
              <a:buFont typeface="Wingdings" panose="05000000000000000000" pitchFamily="2" charset="2"/>
              <a:buChar char="§"/>
            </a:pPr>
            <a:r>
              <a:rPr lang="en-US" sz="2000" b="0" dirty="0"/>
              <a:t>Your state regulator, attorney general, and local law enforcement</a:t>
            </a:r>
          </a:p>
        </p:txBody>
      </p:sp>
      <p:pic>
        <p:nvPicPr>
          <p:cNvPr id="6" name="Picture Placeholder 5" descr="FBI sign on building wall">
            <a:extLst>
              <a:ext uri="{FF2B5EF4-FFF2-40B4-BE49-F238E27FC236}">
                <a16:creationId xmlns:a16="http://schemas.microsoft.com/office/drawing/2014/main" id="{5BF0672D-9DFF-B79E-4ECF-5722227D2252}"/>
              </a:ext>
            </a:extLst>
          </p:cNvPr>
          <p:cNvPicPr>
            <a:picLocks noGrp="1" noChangeAspect="1"/>
          </p:cNvPicPr>
          <p:nvPr>
            <p:ph type="pic" sz="quarter" idx="11"/>
          </p:nvPr>
        </p:nvPicPr>
        <p:blipFill>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a:fillRect/>
          </a:stretch>
        </p:blipFill>
        <p:spPr>
          <a:xfrm>
            <a:off x="6327775" y="1195388"/>
            <a:ext cx="5864225" cy="4525962"/>
          </a:xfrm>
        </p:spPr>
      </p:pic>
    </p:spTree>
    <p:custDataLst>
      <p:tags r:id="rId1"/>
    </p:custDataLst>
    <p:extLst>
      <p:ext uri="{BB962C8B-B14F-4D97-AF65-F5344CB8AC3E}">
        <p14:creationId xmlns:p14="http://schemas.microsoft.com/office/powerpoint/2010/main" val="1036648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986BDC38-8F8A-2948-AC8D-4719597C7D4F}"/>
              </a:ext>
            </a:extLst>
          </p:cNvPr>
          <p:cNvSpPr>
            <a:spLocks noGrp="1"/>
          </p:cNvSpPr>
          <p:nvPr>
            <p:ph type="ctrTitle"/>
          </p:nvPr>
        </p:nvSpPr>
        <p:spPr>
          <a:xfrm>
            <a:off x="1371600" y="2752832"/>
            <a:ext cx="9912096" cy="757130"/>
          </a:xfrm>
        </p:spPr>
        <p:txBody>
          <a:bodyPr/>
          <a:lstStyle/>
          <a:p>
            <a:r>
              <a:rPr lang="en-US" dirty="0">
                <a:solidFill>
                  <a:srgbClr val="182C42"/>
                </a:solidFill>
              </a:rPr>
              <a:t>Potential Tax Implications</a:t>
            </a:r>
            <a:endParaRPr lang="en-US" sz="4800" dirty="0">
              <a:solidFill>
                <a:srgbClr val="182C42"/>
              </a:solidFill>
            </a:endParaRPr>
          </a:p>
        </p:txBody>
      </p:sp>
    </p:spTree>
    <p:custDataLst>
      <p:tags r:id="rId1"/>
    </p:custDataLst>
    <p:extLst>
      <p:ext uri="{BB962C8B-B14F-4D97-AF65-F5344CB8AC3E}">
        <p14:creationId xmlns:p14="http://schemas.microsoft.com/office/powerpoint/2010/main" val="3089417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p:txBody>
          <a:bodyPr/>
          <a:lstStyle/>
          <a:p>
            <a:r>
              <a:rPr lang="en-US" dirty="0"/>
              <a:t>Tax Treatments</a:t>
            </a:r>
          </a:p>
        </p:txBody>
      </p:sp>
      <p:sp>
        <p:nvSpPr>
          <p:cNvPr id="9" name="Text Placeholder 3">
            <a:extLst>
              <a:ext uri="{FF2B5EF4-FFF2-40B4-BE49-F238E27FC236}">
                <a16:creationId xmlns:a16="http://schemas.microsoft.com/office/drawing/2014/main" id="{CD3A8192-0854-4AF8-B80A-FA87A7CAFC23}"/>
              </a:ext>
            </a:extLst>
          </p:cNvPr>
          <p:cNvSpPr>
            <a:spLocks noGrp="1"/>
          </p:cNvSpPr>
          <p:nvPr>
            <p:ph type="body" sz="quarter" idx="10"/>
          </p:nvPr>
        </p:nvSpPr>
        <p:spPr>
          <a:xfrm>
            <a:off x="1130157" y="1271199"/>
            <a:ext cx="4965843" cy="4518025"/>
          </a:xfrm>
        </p:spPr>
        <p:txBody>
          <a:bodyPr/>
          <a:lstStyle/>
          <a:p>
            <a:pPr>
              <a:buClr>
                <a:schemeClr val="accent1"/>
              </a:buClr>
            </a:pPr>
            <a:r>
              <a:rPr lang="en-US" b="0" dirty="0"/>
              <a:t>What are some potential tax treatments for digital assets?</a:t>
            </a:r>
          </a:p>
          <a:p>
            <a:pPr marL="342900" indent="-342900">
              <a:buClr>
                <a:schemeClr val="accent1"/>
              </a:buClr>
              <a:buFont typeface="Wingdings" panose="05000000000000000000" pitchFamily="2" charset="2"/>
              <a:buChar char="§"/>
            </a:pPr>
            <a:r>
              <a:rPr lang="en-US" sz="2000" b="0" dirty="0">
                <a:hlinkClick r:id="rId3"/>
              </a:rPr>
              <a:t>IRS Notice 2014-21 </a:t>
            </a:r>
            <a:r>
              <a:rPr lang="en-US" sz="2000" dirty="0"/>
              <a:t>provides guidance </a:t>
            </a:r>
            <a:r>
              <a:rPr lang="en-US" sz="2000" b="0" dirty="0"/>
              <a:t>on the tax treatment of transactions using convertible virtual currencies.</a:t>
            </a:r>
          </a:p>
          <a:p>
            <a:pPr marL="342900" indent="-342900">
              <a:buClr>
                <a:schemeClr val="accent1"/>
              </a:buClr>
              <a:buFont typeface="Wingdings" panose="05000000000000000000" pitchFamily="2" charset="2"/>
              <a:buChar char="§"/>
            </a:pPr>
            <a:r>
              <a:rPr lang="en-US" sz="2000" b="0" dirty="0"/>
              <a:t>Currently, the IRS considers cryptocurrency to be a property. </a:t>
            </a:r>
          </a:p>
          <a:p>
            <a:pPr marL="685800" lvl="1">
              <a:spcAft>
                <a:spcPts val="600"/>
              </a:spcAft>
              <a:buClr>
                <a:schemeClr val="tx1"/>
              </a:buClr>
              <a:buSzPct val="80000"/>
              <a:buFont typeface="Arial" panose="020B0604020202020204" pitchFamily="34" charset="0"/>
              <a:buChar char="□"/>
            </a:pPr>
            <a:r>
              <a:rPr lang="en-US" dirty="0"/>
              <a:t>General tax principles applicable to property transactions apply to transactions using virtual currency. </a:t>
            </a:r>
          </a:p>
        </p:txBody>
      </p:sp>
      <p:pic>
        <p:nvPicPr>
          <p:cNvPr id="7" name="Picture Placeholder 6" descr="1040 form">
            <a:extLst>
              <a:ext uri="{FF2B5EF4-FFF2-40B4-BE49-F238E27FC236}">
                <a16:creationId xmlns:a16="http://schemas.microsoft.com/office/drawing/2014/main" id="{CF2E7E55-51CF-0758-C7B3-DA2EB44280DD}"/>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p:blipFill>
        <p:spPr>
          <a:xfrm>
            <a:off x="6327775" y="1195388"/>
            <a:ext cx="5864225" cy="4525962"/>
          </a:xfrm>
        </p:spPr>
      </p:pic>
    </p:spTree>
    <p:custDataLst>
      <p:tags r:id="rId1"/>
    </p:custDataLst>
    <p:extLst>
      <p:ext uri="{BB962C8B-B14F-4D97-AF65-F5344CB8AC3E}">
        <p14:creationId xmlns:p14="http://schemas.microsoft.com/office/powerpoint/2010/main" val="405700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49926-9608-8A43-B76C-2D3AB05BD298}"/>
              </a:ext>
            </a:extLst>
          </p:cNvPr>
          <p:cNvSpPr>
            <a:spLocks noGrp="1"/>
          </p:cNvSpPr>
          <p:nvPr>
            <p:ph type="ctrTitle"/>
          </p:nvPr>
        </p:nvSpPr>
        <p:spPr/>
        <p:txBody>
          <a:bodyPr/>
          <a:lstStyle/>
          <a:p>
            <a:r>
              <a:rPr lang="en-US" dirty="0"/>
              <a:t>Agenda</a:t>
            </a:r>
          </a:p>
        </p:txBody>
      </p:sp>
      <p:sp>
        <p:nvSpPr>
          <p:cNvPr id="5" name="Text Placeholder 3">
            <a:extLst>
              <a:ext uri="{FF2B5EF4-FFF2-40B4-BE49-F238E27FC236}">
                <a16:creationId xmlns:a16="http://schemas.microsoft.com/office/drawing/2014/main" id="{6DCE29DD-B007-4AD1-A65F-3534621D54FC}"/>
              </a:ext>
            </a:extLst>
          </p:cNvPr>
          <p:cNvSpPr txBox="1">
            <a:spLocks/>
          </p:cNvSpPr>
          <p:nvPr/>
        </p:nvSpPr>
        <p:spPr>
          <a:xfrm>
            <a:off x="1371600" y="1294766"/>
            <a:ext cx="9198077" cy="45180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accent1"/>
                </a:solidFill>
                <a:latin typeface="Arial" panose="020B0604020202020204" pitchFamily="34" charset="0"/>
                <a:ea typeface="Roboto" panose="02000000000000000000" pitchFamily="2" charset="0"/>
                <a:cs typeface="Arial" panose="020B0604020202020204" pitchFamily="34" charset="0"/>
              </a:defRPr>
            </a:lvl1pPr>
            <a:lvl2pPr marL="0" indent="0" algn="l" defTabSz="914400" rtl="0" eaLnBrk="1" latinLnBrk="0" hangingPunct="1">
              <a:lnSpc>
                <a:spcPct val="90000"/>
              </a:lnSpc>
              <a:spcBef>
                <a:spcPts val="1100"/>
              </a:spcBef>
              <a:spcAft>
                <a:spcPts val="1800"/>
              </a:spcAft>
              <a:buFont typeface="Arial" panose="020B0604020202020204" pitchFamily="34" charset="0"/>
              <a:buNone/>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6075">
              <a:buClr>
                <a:schemeClr val="accent1"/>
              </a:buClr>
              <a:buFont typeface="Wingdings" panose="05000000000000000000" pitchFamily="2" charset="2"/>
              <a:buChar char="§"/>
            </a:pPr>
            <a:r>
              <a:rPr lang="en-US" sz="2800" b="0" dirty="0">
                <a:solidFill>
                  <a:schemeClr val="tx1"/>
                </a:solidFill>
              </a:rPr>
              <a:t>Types of Digital Assets</a:t>
            </a:r>
          </a:p>
          <a:p>
            <a:pPr marL="457200" indent="-346075">
              <a:buClr>
                <a:schemeClr val="accent1"/>
              </a:buClr>
              <a:buFont typeface="Wingdings" panose="05000000000000000000" pitchFamily="2" charset="2"/>
              <a:buChar char="§"/>
            </a:pPr>
            <a:r>
              <a:rPr lang="en-US" sz="2800" b="0" dirty="0">
                <a:solidFill>
                  <a:schemeClr val="tx1"/>
                </a:solidFill>
              </a:rPr>
              <a:t>Investing in Digital Assets and the Associated Risks</a:t>
            </a:r>
          </a:p>
          <a:p>
            <a:pPr marL="457200" indent="-346075">
              <a:buClr>
                <a:schemeClr val="accent1"/>
              </a:buClr>
              <a:buFont typeface="Wingdings" panose="05000000000000000000" pitchFamily="2" charset="2"/>
              <a:buChar char="§"/>
            </a:pPr>
            <a:r>
              <a:rPr lang="en-US" sz="2800" b="0" dirty="0">
                <a:solidFill>
                  <a:schemeClr val="tx1"/>
                </a:solidFill>
              </a:rPr>
              <a:t>Frauds, Scams, and Unlawful Practices</a:t>
            </a:r>
          </a:p>
          <a:p>
            <a:pPr marL="457200" indent="-346075">
              <a:buClr>
                <a:schemeClr val="accent1"/>
              </a:buClr>
              <a:buFont typeface="Wingdings" panose="05000000000000000000" pitchFamily="2" charset="2"/>
              <a:buChar char="§"/>
            </a:pPr>
            <a:r>
              <a:rPr lang="en-US" sz="2800" b="0" dirty="0">
                <a:solidFill>
                  <a:schemeClr val="tx1"/>
                </a:solidFill>
              </a:rPr>
              <a:t>How to Report Frauds, Thefts, and Scams</a:t>
            </a:r>
          </a:p>
          <a:p>
            <a:pPr marL="457200" indent="-346075">
              <a:buClr>
                <a:schemeClr val="accent1"/>
              </a:buClr>
              <a:buFont typeface="Wingdings" panose="05000000000000000000" pitchFamily="2" charset="2"/>
              <a:buChar char="§"/>
            </a:pPr>
            <a:r>
              <a:rPr lang="en-US" sz="2800" b="0" dirty="0">
                <a:solidFill>
                  <a:schemeClr val="tx1"/>
                </a:solidFill>
              </a:rPr>
              <a:t>Potential Tax Implications</a:t>
            </a:r>
          </a:p>
          <a:p>
            <a:pPr marL="457200" indent="-346075">
              <a:buClr>
                <a:schemeClr val="accent1"/>
              </a:buClr>
              <a:buFont typeface="Wingdings" panose="05000000000000000000" pitchFamily="2" charset="2"/>
              <a:buChar char="§"/>
            </a:pPr>
            <a:endParaRPr lang="en-US" sz="2800" b="0" dirty="0">
              <a:solidFill>
                <a:schemeClr val="tx1"/>
              </a:solidFill>
            </a:endParaRPr>
          </a:p>
          <a:p>
            <a:pPr marL="457200" indent="-346075">
              <a:buClr>
                <a:schemeClr val="accent1"/>
              </a:buClr>
              <a:buFont typeface="Wingdings" panose="05000000000000000000" pitchFamily="2" charset="2"/>
              <a:buChar char="§"/>
            </a:pPr>
            <a:endParaRPr lang="en-US" sz="2800" b="0" dirty="0"/>
          </a:p>
          <a:p>
            <a:pPr marL="457200" indent="-346075">
              <a:buClr>
                <a:schemeClr val="accent1"/>
              </a:buClr>
              <a:buFont typeface="Wingdings" panose="05000000000000000000" pitchFamily="2" charset="2"/>
              <a:buChar char="§"/>
            </a:pPr>
            <a:endParaRPr lang="en-US" sz="2800" b="0" dirty="0"/>
          </a:p>
          <a:p>
            <a:pPr marL="457200" indent="-346075">
              <a:buClr>
                <a:schemeClr val="accent1"/>
              </a:buClr>
              <a:buFont typeface="Wingdings" panose="05000000000000000000" pitchFamily="2" charset="2"/>
              <a:buChar char="§"/>
            </a:pPr>
            <a:endParaRPr lang="en-US" sz="2800" b="0" dirty="0"/>
          </a:p>
        </p:txBody>
      </p:sp>
    </p:spTree>
    <p:custDataLst>
      <p:tags r:id="rId1"/>
    </p:custDataLst>
    <p:extLst>
      <p:ext uri="{BB962C8B-B14F-4D97-AF65-F5344CB8AC3E}">
        <p14:creationId xmlns:p14="http://schemas.microsoft.com/office/powerpoint/2010/main" val="2822284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a:xfrm>
            <a:off x="1371600" y="99588"/>
            <a:ext cx="10820400" cy="936332"/>
          </a:xfrm>
        </p:spPr>
        <p:txBody>
          <a:bodyPr/>
          <a:lstStyle/>
          <a:p>
            <a:r>
              <a:rPr lang="en-US" dirty="0"/>
              <a:t>Common Transactions to Report</a:t>
            </a:r>
          </a:p>
        </p:txBody>
      </p:sp>
      <p:pic>
        <p:nvPicPr>
          <p:cNvPr id="5" name="Graphic 4" descr="Graph and note paper with pencils">
            <a:extLst>
              <a:ext uri="{FF2B5EF4-FFF2-40B4-BE49-F238E27FC236}">
                <a16:creationId xmlns:a16="http://schemas.microsoft.com/office/drawing/2014/main" id="{28484001-DA14-9D3B-F966-247965CB7BD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8360" y="-505999"/>
            <a:ext cx="8005129" cy="8005129"/>
          </a:xfrm>
          <a:prstGeom prst="rect">
            <a:avLst/>
          </a:prstGeom>
        </p:spPr>
      </p:pic>
      <p:pic>
        <p:nvPicPr>
          <p:cNvPr id="43" name="Graphic 42">
            <a:extLst>
              <a:ext uri="{FF2B5EF4-FFF2-40B4-BE49-F238E27FC236}">
                <a16:creationId xmlns:a16="http://schemas.microsoft.com/office/drawing/2014/main" id="{88C5D901-118D-5218-1C03-6369B727596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5987070" y="1925915"/>
            <a:ext cx="1063647" cy="1063647"/>
          </a:xfrm>
          <a:prstGeom prst="rect">
            <a:avLst/>
          </a:prstGeom>
        </p:spPr>
      </p:pic>
      <p:pic>
        <p:nvPicPr>
          <p:cNvPr id="57" name="Graphic 56">
            <a:extLst>
              <a:ext uri="{FF2B5EF4-FFF2-40B4-BE49-F238E27FC236}">
                <a16:creationId xmlns:a16="http://schemas.microsoft.com/office/drawing/2014/main" id="{12C51E26-74B3-7E2A-D366-A367C9851EC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5989465" y="2912622"/>
            <a:ext cx="1063647" cy="1063647"/>
          </a:xfrm>
          <a:prstGeom prst="rect">
            <a:avLst/>
          </a:prstGeom>
        </p:spPr>
      </p:pic>
      <p:pic>
        <p:nvPicPr>
          <p:cNvPr id="58" name="Graphic 57">
            <a:extLst>
              <a:ext uri="{FF2B5EF4-FFF2-40B4-BE49-F238E27FC236}">
                <a16:creationId xmlns:a16="http://schemas.microsoft.com/office/drawing/2014/main" id="{B55CCADA-7410-3006-6EF8-75D551A76E0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5987069" y="3899329"/>
            <a:ext cx="1063647" cy="1063647"/>
          </a:xfrm>
          <a:prstGeom prst="rect">
            <a:avLst/>
          </a:prstGeom>
        </p:spPr>
      </p:pic>
      <p:sp>
        <p:nvSpPr>
          <p:cNvPr id="10" name="Freeform: Shape 9">
            <a:extLst>
              <a:ext uri="{FF2B5EF4-FFF2-40B4-BE49-F238E27FC236}">
                <a16:creationId xmlns:a16="http://schemas.microsoft.com/office/drawing/2014/main" id="{2326A6F9-8E82-7FEB-ED0C-6AAA3976DF57}"/>
              </a:ext>
            </a:extLst>
          </p:cNvPr>
          <p:cNvSpPr/>
          <p:nvPr/>
        </p:nvSpPr>
        <p:spPr>
          <a:xfrm>
            <a:off x="6654800" y="1804279"/>
            <a:ext cx="4831255" cy="590400"/>
          </a:xfrm>
          <a:custGeom>
            <a:avLst/>
            <a:gdLst>
              <a:gd name="connsiteX0" fmla="*/ 0 w 4831255"/>
              <a:gd name="connsiteY0" fmla="*/ 98402 h 590400"/>
              <a:gd name="connsiteX1" fmla="*/ 98402 w 4831255"/>
              <a:gd name="connsiteY1" fmla="*/ 0 h 590400"/>
              <a:gd name="connsiteX2" fmla="*/ 4732853 w 4831255"/>
              <a:gd name="connsiteY2" fmla="*/ 0 h 590400"/>
              <a:gd name="connsiteX3" fmla="*/ 4831255 w 4831255"/>
              <a:gd name="connsiteY3" fmla="*/ 98402 h 590400"/>
              <a:gd name="connsiteX4" fmla="*/ 4831255 w 4831255"/>
              <a:gd name="connsiteY4" fmla="*/ 491998 h 590400"/>
              <a:gd name="connsiteX5" fmla="*/ 4732853 w 4831255"/>
              <a:gd name="connsiteY5" fmla="*/ 590400 h 590400"/>
              <a:gd name="connsiteX6" fmla="*/ 98402 w 4831255"/>
              <a:gd name="connsiteY6" fmla="*/ 590400 h 590400"/>
              <a:gd name="connsiteX7" fmla="*/ 0 w 4831255"/>
              <a:gd name="connsiteY7" fmla="*/ 491998 h 590400"/>
              <a:gd name="connsiteX8" fmla="*/ 0 w 4831255"/>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1255" h="590400">
                <a:moveTo>
                  <a:pt x="0" y="98402"/>
                </a:moveTo>
                <a:cubicBezTo>
                  <a:pt x="0" y="44056"/>
                  <a:pt x="44056" y="0"/>
                  <a:pt x="98402" y="0"/>
                </a:cubicBezTo>
                <a:lnTo>
                  <a:pt x="4732853" y="0"/>
                </a:lnTo>
                <a:cubicBezTo>
                  <a:pt x="4787199" y="0"/>
                  <a:pt x="4831255" y="44056"/>
                  <a:pt x="4831255" y="98402"/>
                </a:cubicBezTo>
                <a:lnTo>
                  <a:pt x="4831255" y="491998"/>
                </a:lnTo>
                <a:cubicBezTo>
                  <a:pt x="4831255" y="546344"/>
                  <a:pt x="4787199" y="590400"/>
                  <a:pt x="4732853" y="590400"/>
                </a:cubicBezTo>
                <a:lnTo>
                  <a:pt x="98402" y="590400"/>
                </a:lnTo>
                <a:cubicBezTo>
                  <a:pt x="44056" y="590400"/>
                  <a:pt x="0" y="546344"/>
                  <a:pt x="0" y="491998"/>
                </a:cubicBezTo>
                <a:lnTo>
                  <a:pt x="0" y="98402"/>
                </a:lnTo>
                <a:close/>
              </a:path>
            </a:pathLst>
          </a:custGeom>
          <a:solidFill>
            <a:srgbClr val="FDB91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431" tIns="28821" rIns="211431" bIns="28821"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solidFill>
              </a:rPr>
              <a:t>Sale of a digital asset for fiat currency</a:t>
            </a:r>
            <a:endParaRPr lang="en-US" sz="2000" kern="1200" dirty="0">
              <a:solidFill>
                <a:schemeClr val="tx1"/>
              </a:solidFill>
            </a:endParaRPr>
          </a:p>
        </p:txBody>
      </p:sp>
      <p:sp>
        <p:nvSpPr>
          <p:cNvPr id="12" name="Freeform: Shape 11">
            <a:extLst>
              <a:ext uri="{FF2B5EF4-FFF2-40B4-BE49-F238E27FC236}">
                <a16:creationId xmlns:a16="http://schemas.microsoft.com/office/drawing/2014/main" id="{0BB3885C-3054-2613-F0F7-87F4295C5E59}"/>
              </a:ext>
            </a:extLst>
          </p:cNvPr>
          <p:cNvSpPr/>
          <p:nvPr/>
        </p:nvSpPr>
        <p:spPr>
          <a:xfrm>
            <a:off x="6654800" y="2711480"/>
            <a:ext cx="4831255" cy="590400"/>
          </a:xfrm>
          <a:custGeom>
            <a:avLst/>
            <a:gdLst>
              <a:gd name="connsiteX0" fmla="*/ 0 w 4831255"/>
              <a:gd name="connsiteY0" fmla="*/ 98402 h 590400"/>
              <a:gd name="connsiteX1" fmla="*/ 98402 w 4831255"/>
              <a:gd name="connsiteY1" fmla="*/ 0 h 590400"/>
              <a:gd name="connsiteX2" fmla="*/ 4732853 w 4831255"/>
              <a:gd name="connsiteY2" fmla="*/ 0 h 590400"/>
              <a:gd name="connsiteX3" fmla="*/ 4831255 w 4831255"/>
              <a:gd name="connsiteY3" fmla="*/ 98402 h 590400"/>
              <a:gd name="connsiteX4" fmla="*/ 4831255 w 4831255"/>
              <a:gd name="connsiteY4" fmla="*/ 491998 h 590400"/>
              <a:gd name="connsiteX5" fmla="*/ 4732853 w 4831255"/>
              <a:gd name="connsiteY5" fmla="*/ 590400 h 590400"/>
              <a:gd name="connsiteX6" fmla="*/ 98402 w 4831255"/>
              <a:gd name="connsiteY6" fmla="*/ 590400 h 590400"/>
              <a:gd name="connsiteX7" fmla="*/ 0 w 4831255"/>
              <a:gd name="connsiteY7" fmla="*/ 491998 h 590400"/>
              <a:gd name="connsiteX8" fmla="*/ 0 w 4831255"/>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1255" h="590400">
                <a:moveTo>
                  <a:pt x="0" y="98402"/>
                </a:moveTo>
                <a:cubicBezTo>
                  <a:pt x="0" y="44056"/>
                  <a:pt x="44056" y="0"/>
                  <a:pt x="98402" y="0"/>
                </a:cubicBezTo>
                <a:lnTo>
                  <a:pt x="4732853" y="0"/>
                </a:lnTo>
                <a:cubicBezTo>
                  <a:pt x="4787199" y="0"/>
                  <a:pt x="4831255" y="44056"/>
                  <a:pt x="4831255" y="98402"/>
                </a:cubicBezTo>
                <a:lnTo>
                  <a:pt x="4831255" y="491998"/>
                </a:lnTo>
                <a:cubicBezTo>
                  <a:pt x="4831255" y="546344"/>
                  <a:pt x="4787199" y="590400"/>
                  <a:pt x="4732853" y="590400"/>
                </a:cubicBezTo>
                <a:lnTo>
                  <a:pt x="98402" y="590400"/>
                </a:lnTo>
                <a:cubicBezTo>
                  <a:pt x="44056" y="590400"/>
                  <a:pt x="0" y="546344"/>
                  <a:pt x="0" y="491998"/>
                </a:cubicBezTo>
                <a:lnTo>
                  <a:pt x="0" y="98402"/>
                </a:lnTo>
                <a:close/>
              </a:path>
            </a:pathLst>
          </a:custGeom>
          <a:solidFill>
            <a:srgbClr val="FDC74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431" tIns="28821" rIns="211431" bIns="28821" numCol="1" spcCol="1270" anchor="ctr" anchorCtr="0">
            <a:noAutofit/>
          </a:bodyPr>
          <a:lstStyle/>
          <a:p>
            <a:pPr marL="0" lvl="0" indent="0" algn="l" defTabSz="889000">
              <a:lnSpc>
                <a:spcPct val="90000"/>
              </a:lnSpc>
              <a:spcBef>
                <a:spcPct val="0"/>
              </a:spcBef>
              <a:spcAft>
                <a:spcPct val="35000"/>
              </a:spcAft>
              <a:buClr>
                <a:schemeClr val="accent1"/>
              </a:buClr>
              <a:buNone/>
            </a:pPr>
            <a:r>
              <a:rPr lang="en-US" sz="2000" b="0" kern="1200" dirty="0">
                <a:solidFill>
                  <a:schemeClr val="tx1"/>
                </a:solidFill>
              </a:rPr>
              <a:t>Using digital asset to purchase property, goods, or services</a:t>
            </a:r>
            <a:endParaRPr lang="en-US" sz="2000" kern="1200" dirty="0">
              <a:solidFill>
                <a:schemeClr val="tx1"/>
              </a:solidFill>
            </a:endParaRPr>
          </a:p>
        </p:txBody>
      </p:sp>
      <p:sp>
        <p:nvSpPr>
          <p:cNvPr id="18" name="Freeform: Shape 17">
            <a:extLst>
              <a:ext uri="{FF2B5EF4-FFF2-40B4-BE49-F238E27FC236}">
                <a16:creationId xmlns:a16="http://schemas.microsoft.com/office/drawing/2014/main" id="{49217262-7B73-4FD5-BA64-D68EBA14F806}"/>
              </a:ext>
            </a:extLst>
          </p:cNvPr>
          <p:cNvSpPr/>
          <p:nvPr/>
        </p:nvSpPr>
        <p:spPr>
          <a:xfrm>
            <a:off x="6654800" y="3618680"/>
            <a:ext cx="4831255" cy="590400"/>
          </a:xfrm>
          <a:custGeom>
            <a:avLst/>
            <a:gdLst>
              <a:gd name="connsiteX0" fmla="*/ 0 w 4831255"/>
              <a:gd name="connsiteY0" fmla="*/ 98402 h 590400"/>
              <a:gd name="connsiteX1" fmla="*/ 98402 w 4831255"/>
              <a:gd name="connsiteY1" fmla="*/ 0 h 590400"/>
              <a:gd name="connsiteX2" fmla="*/ 4732853 w 4831255"/>
              <a:gd name="connsiteY2" fmla="*/ 0 h 590400"/>
              <a:gd name="connsiteX3" fmla="*/ 4831255 w 4831255"/>
              <a:gd name="connsiteY3" fmla="*/ 98402 h 590400"/>
              <a:gd name="connsiteX4" fmla="*/ 4831255 w 4831255"/>
              <a:gd name="connsiteY4" fmla="*/ 491998 h 590400"/>
              <a:gd name="connsiteX5" fmla="*/ 4732853 w 4831255"/>
              <a:gd name="connsiteY5" fmla="*/ 590400 h 590400"/>
              <a:gd name="connsiteX6" fmla="*/ 98402 w 4831255"/>
              <a:gd name="connsiteY6" fmla="*/ 590400 h 590400"/>
              <a:gd name="connsiteX7" fmla="*/ 0 w 4831255"/>
              <a:gd name="connsiteY7" fmla="*/ 491998 h 590400"/>
              <a:gd name="connsiteX8" fmla="*/ 0 w 4831255"/>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1255" h="590400">
                <a:moveTo>
                  <a:pt x="0" y="98402"/>
                </a:moveTo>
                <a:cubicBezTo>
                  <a:pt x="0" y="44056"/>
                  <a:pt x="44056" y="0"/>
                  <a:pt x="98402" y="0"/>
                </a:cubicBezTo>
                <a:lnTo>
                  <a:pt x="4732853" y="0"/>
                </a:lnTo>
                <a:cubicBezTo>
                  <a:pt x="4787199" y="0"/>
                  <a:pt x="4831255" y="44056"/>
                  <a:pt x="4831255" y="98402"/>
                </a:cubicBezTo>
                <a:lnTo>
                  <a:pt x="4831255" y="491998"/>
                </a:lnTo>
                <a:cubicBezTo>
                  <a:pt x="4831255" y="546344"/>
                  <a:pt x="4787199" y="590400"/>
                  <a:pt x="4732853" y="590400"/>
                </a:cubicBezTo>
                <a:lnTo>
                  <a:pt x="98402" y="590400"/>
                </a:lnTo>
                <a:cubicBezTo>
                  <a:pt x="44056" y="590400"/>
                  <a:pt x="0" y="546344"/>
                  <a:pt x="0" y="491998"/>
                </a:cubicBezTo>
                <a:lnTo>
                  <a:pt x="0" y="98402"/>
                </a:lnTo>
                <a:close/>
              </a:path>
            </a:pathLst>
          </a:custGeom>
          <a:solidFill>
            <a:srgbClr val="FED57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431" tIns="28821" rIns="211431" bIns="28821" numCol="1" spcCol="1270" anchor="ctr" anchorCtr="0">
            <a:noAutofit/>
          </a:bodyPr>
          <a:lstStyle/>
          <a:p>
            <a:pPr marL="0" lvl="0" indent="0" algn="l" defTabSz="889000">
              <a:lnSpc>
                <a:spcPct val="90000"/>
              </a:lnSpc>
              <a:spcBef>
                <a:spcPct val="0"/>
              </a:spcBef>
              <a:spcAft>
                <a:spcPct val="35000"/>
              </a:spcAft>
              <a:buClr>
                <a:schemeClr val="accent1"/>
              </a:buClr>
              <a:buNone/>
            </a:pPr>
            <a:r>
              <a:rPr lang="en-US" sz="2000" b="0" kern="1200" dirty="0">
                <a:solidFill>
                  <a:schemeClr val="tx1"/>
                </a:solidFill>
              </a:rPr>
              <a:t>Exchange or trade of one digital asset for another digital asset</a:t>
            </a:r>
            <a:endParaRPr lang="en-US" sz="2000" kern="1200" dirty="0">
              <a:solidFill>
                <a:schemeClr val="tx1"/>
              </a:solidFill>
            </a:endParaRPr>
          </a:p>
        </p:txBody>
      </p:sp>
      <p:sp>
        <p:nvSpPr>
          <p:cNvPr id="20" name="Freeform: Shape 19">
            <a:extLst>
              <a:ext uri="{FF2B5EF4-FFF2-40B4-BE49-F238E27FC236}">
                <a16:creationId xmlns:a16="http://schemas.microsoft.com/office/drawing/2014/main" id="{61C51398-6531-8AA9-D873-BF7F2D14F689}"/>
              </a:ext>
            </a:extLst>
          </p:cNvPr>
          <p:cNvSpPr/>
          <p:nvPr/>
        </p:nvSpPr>
        <p:spPr>
          <a:xfrm>
            <a:off x="6654800" y="4525880"/>
            <a:ext cx="4831255" cy="590400"/>
          </a:xfrm>
          <a:custGeom>
            <a:avLst/>
            <a:gdLst>
              <a:gd name="connsiteX0" fmla="*/ 0 w 4831255"/>
              <a:gd name="connsiteY0" fmla="*/ 98402 h 590400"/>
              <a:gd name="connsiteX1" fmla="*/ 98402 w 4831255"/>
              <a:gd name="connsiteY1" fmla="*/ 0 h 590400"/>
              <a:gd name="connsiteX2" fmla="*/ 4732853 w 4831255"/>
              <a:gd name="connsiteY2" fmla="*/ 0 h 590400"/>
              <a:gd name="connsiteX3" fmla="*/ 4831255 w 4831255"/>
              <a:gd name="connsiteY3" fmla="*/ 98402 h 590400"/>
              <a:gd name="connsiteX4" fmla="*/ 4831255 w 4831255"/>
              <a:gd name="connsiteY4" fmla="*/ 491998 h 590400"/>
              <a:gd name="connsiteX5" fmla="*/ 4732853 w 4831255"/>
              <a:gd name="connsiteY5" fmla="*/ 590400 h 590400"/>
              <a:gd name="connsiteX6" fmla="*/ 98402 w 4831255"/>
              <a:gd name="connsiteY6" fmla="*/ 590400 h 590400"/>
              <a:gd name="connsiteX7" fmla="*/ 0 w 4831255"/>
              <a:gd name="connsiteY7" fmla="*/ 491998 h 590400"/>
              <a:gd name="connsiteX8" fmla="*/ 0 w 4831255"/>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1255" h="590400">
                <a:moveTo>
                  <a:pt x="0" y="98402"/>
                </a:moveTo>
                <a:cubicBezTo>
                  <a:pt x="0" y="44056"/>
                  <a:pt x="44056" y="0"/>
                  <a:pt x="98402" y="0"/>
                </a:cubicBezTo>
                <a:lnTo>
                  <a:pt x="4732853" y="0"/>
                </a:lnTo>
                <a:cubicBezTo>
                  <a:pt x="4787199" y="0"/>
                  <a:pt x="4831255" y="44056"/>
                  <a:pt x="4831255" y="98402"/>
                </a:cubicBezTo>
                <a:lnTo>
                  <a:pt x="4831255" y="491998"/>
                </a:lnTo>
                <a:cubicBezTo>
                  <a:pt x="4831255" y="546344"/>
                  <a:pt x="4787199" y="590400"/>
                  <a:pt x="4732853" y="590400"/>
                </a:cubicBezTo>
                <a:lnTo>
                  <a:pt x="98402" y="590400"/>
                </a:lnTo>
                <a:cubicBezTo>
                  <a:pt x="44056" y="590400"/>
                  <a:pt x="0" y="546344"/>
                  <a:pt x="0" y="491998"/>
                </a:cubicBezTo>
                <a:lnTo>
                  <a:pt x="0" y="98402"/>
                </a:lnTo>
                <a:close/>
              </a:path>
            </a:pathLst>
          </a:custGeom>
          <a:solidFill>
            <a:srgbClr val="FEE3A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431" tIns="28821" rIns="211431" bIns="28821" numCol="1" spcCol="1270" anchor="ctr" anchorCtr="0">
            <a:noAutofit/>
          </a:bodyPr>
          <a:lstStyle/>
          <a:p>
            <a:pPr marL="0" lvl="0" indent="0" algn="l" defTabSz="889000">
              <a:lnSpc>
                <a:spcPct val="90000"/>
              </a:lnSpc>
              <a:spcBef>
                <a:spcPct val="0"/>
              </a:spcBef>
              <a:spcAft>
                <a:spcPct val="35000"/>
              </a:spcAft>
              <a:buClr>
                <a:schemeClr val="accent1"/>
              </a:buClr>
              <a:buNone/>
            </a:pPr>
            <a:r>
              <a:rPr lang="en-US" sz="2000" b="0" kern="1200" dirty="0">
                <a:solidFill>
                  <a:schemeClr val="tx1"/>
                </a:solidFill>
              </a:rPr>
              <a:t>Receipt of a digital asset as payment for goods or services</a:t>
            </a:r>
            <a:endParaRPr lang="en-US" sz="2000" kern="1200" dirty="0">
              <a:solidFill>
                <a:schemeClr val="tx1"/>
              </a:solidFill>
            </a:endParaRPr>
          </a:p>
        </p:txBody>
      </p:sp>
    </p:spTree>
    <p:custDataLst>
      <p:tags r:id="rId1"/>
    </p:custDataLst>
    <p:extLst>
      <p:ext uri="{BB962C8B-B14F-4D97-AF65-F5344CB8AC3E}">
        <p14:creationId xmlns:p14="http://schemas.microsoft.com/office/powerpoint/2010/main" val="222991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a:xfrm>
            <a:off x="1371600" y="99588"/>
            <a:ext cx="10820400" cy="936332"/>
          </a:xfrm>
        </p:spPr>
        <p:txBody>
          <a:bodyPr/>
          <a:lstStyle/>
          <a:p>
            <a:r>
              <a:rPr lang="en-US" dirty="0"/>
              <a:t>Common Transactions to Report (cont.)</a:t>
            </a:r>
          </a:p>
        </p:txBody>
      </p:sp>
      <p:pic>
        <p:nvPicPr>
          <p:cNvPr id="5" name="Graphic 4" descr="Graph and note paper with pencils">
            <a:extLst>
              <a:ext uri="{FF2B5EF4-FFF2-40B4-BE49-F238E27FC236}">
                <a16:creationId xmlns:a16="http://schemas.microsoft.com/office/drawing/2014/main" id="{28484001-DA14-9D3B-F966-247965CB7BD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8360" y="-505999"/>
            <a:ext cx="8005129" cy="8005129"/>
          </a:xfrm>
          <a:prstGeom prst="rect">
            <a:avLst/>
          </a:prstGeom>
        </p:spPr>
      </p:pic>
      <p:pic>
        <p:nvPicPr>
          <p:cNvPr id="43" name="Graphic 42">
            <a:extLst>
              <a:ext uri="{FF2B5EF4-FFF2-40B4-BE49-F238E27FC236}">
                <a16:creationId xmlns:a16="http://schemas.microsoft.com/office/drawing/2014/main" id="{88C5D901-118D-5218-1C03-6369B727596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5987070" y="2332315"/>
            <a:ext cx="1063647" cy="1063647"/>
          </a:xfrm>
          <a:prstGeom prst="rect">
            <a:avLst/>
          </a:prstGeom>
        </p:spPr>
      </p:pic>
      <p:pic>
        <p:nvPicPr>
          <p:cNvPr id="57" name="Graphic 56">
            <a:extLst>
              <a:ext uri="{FF2B5EF4-FFF2-40B4-BE49-F238E27FC236}">
                <a16:creationId xmlns:a16="http://schemas.microsoft.com/office/drawing/2014/main" id="{12C51E26-74B3-7E2A-D366-A367C9851EC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5989465" y="3319022"/>
            <a:ext cx="1063647" cy="1063647"/>
          </a:xfrm>
          <a:prstGeom prst="rect">
            <a:avLst/>
          </a:prstGeom>
        </p:spPr>
      </p:pic>
      <p:sp>
        <p:nvSpPr>
          <p:cNvPr id="10" name="Freeform: Shape 9">
            <a:extLst>
              <a:ext uri="{FF2B5EF4-FFF2-40B4-BE49-F238E27FC236}">
                <a16:creationId xmlns:a16="http://schemas.microsoft.com/office/drawing/2014/main" id="{2326A6F9-8E82-7FEB-ED0C-6AAA3976DF57}"/>
              </a:ext>
            </a:extLst>
          </p:cNvPr>
          <p:cNvSpPr/>
          <p:nvPr/>
        </p:nvSpPr>
        <p:spPr>
          <a:xfrm>
            <a:off x="6654800" y="2210679"/>
            <a:ext cx="4831255" cy="590400"/>
          </a:xfrm>
          <a:custGeom>
            <a:avLst/>
            <a:gdLst>
              <a:gd name="connsiteX0" fmla="*/ 0 w 4831255"/>
              <a:gd name="connsiteY0" fmla="*/ 98402 h 590400"/>
              <a:gd name="connsiteX1" fmla="*/ 98402 w 4831255"/>
              <a:gd name="connsiteY1" fmla="*/ 0 h 590400"/>
              <a:gd name="connsiteX2" fmla="*/ 4732853 w 4831255"/>
              <a:gd name="connsiteY2" fmla="*/ 0 h 590400"/>
              <a:gd name="connsiteX3" fmla="*/ 4831255 w 4831255"/>
              <a:gd name="connsiteY3" fmla="*/ 98402 h 590400"/>
              <a:gd name="connsiteX4" fmla="*/ 4831255 w 4831255"/>
              <a:gd name="connsiteY4" fmla="*/ 491998 h 590400"/>
              <a:gd name="connsiteX5" fmla="*/ 4732853 w 4831255"/>
              <a:gd name="connsiteY5" fmla="*/ 590400 h 590400"/>
              <a:gd name="connsiteX6" fmla="*/ 98402 w 4831255"/>
              <a:gd name="connsiteY6" fmla="*/ 590400 h 590400"/>
              <a:gd name="connsiteX7" fmla="*/ 0 w 4831255"/>
              <a:gd name="connsiteY7" fmla="*/ 491998 h 590400"/>
              <a:gd name="connsiteX8" fmla="*/ 0 w 4831255"/>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1255" h="590400">
                <a:moveTo>
                  <a:pt x="0" y="98402"/>
                </a:moveTo>
                <a:cubicBezTo>
                  <a:pt x="0" y="44056"/>
                  <a:pt x="44056" y="0"/>
                  <a:pt x="98402" y="0"/>
                </a:cubicBezTo>
                <a:lnTo>
                  <a:pt x="4732853" y="0"/>
                </a:lnTo>
                <a:cubicBezTo>
                  <a:pt x="4787199" y="0"/>
                  <a:pt x="4831255" y="44056"/>
                  <a:pt x="4831255" y="98402"/>
                </a:cubicBezTo>
                <a:lnTo>
                  <a:pt x="4831255" y="491998"/>
                </a:lnTo>
                <a:cubicBezTo>
                  <a:pt x="4831255" y="546344"/>
                  <a:pt x="4787199" y="590400"/>
                  <a:pt x="4732853" y="590400"/>
                </a:cubicBezTo>
                <a:lnTo>
                  <a:pt x="98402" y="590400"/>
                </a:lnTo>
                <a:cubicBezTo>
                  <a:pt x="44056" y="590400"/>
                  <a:pt x="0" y="546344"/>
                  <a:pt x="0" y="491998"/>
                </a:cubicBezTo>
                <a:lnTo>
                  <a:pt x="0" y="98402"/>
                </a:lnTo>
                <a:close/>
              </a:path>
            </a:pathLst>
          </a:custGeom>
          <a:solidFill>
            <a:srgbClr val="FDB91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431" tIns="28821" rIns="211431" bIns="28821"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solidFill>
              </a:rPr>
              <a:t>Receipt of a new digital asset from mining or staking activities</a:t>
            </a:r>
          </a:p>
        </p:txBody>
      </p:sp>
      <p:sp>
        <p:nvSpPr>
          <p:cNvPr id="12" name="Freeform: Shape 11">
            <a:extLst>
              <a:ext uri="{FF2B5EF4-FFF2-40B4-BE49-F238E27FC236}">
                <a16:creationId xmlns:a16="http://schemas.microsoft.com/office/drawing/2014/main" id="{0BB3885C-3054-2613-F0F7-87F4295C5E59}"/>
              </a:ext>
            </a:extLst>
          </p:cNvPr>
          <p:cNvSpPr/>
          <p:nvPr/>
        </p:nvSpPr>
        <p:spPr>
          <a:xfrm>
            <a:off x="6654800" y="3117880"/>
            <a:ext cx="4831255" cy="590400"/>
          </a:xfrm>
          <a:custGeom>
            <a:avLst/>
            <a:gdLst>
              <a:gd name="connsiteX0" fmla="*/ 0 w 4831255"/>
              <a:gd name="connsiteY0" fmla="*/ 98402 h 590400"/>
              <a:gd name="connsiteX1" fmla="*/ 98402 w 4831255"/>
              <a:gd name="connsiteY1" fmla="*/ 0 h 590400"/>
              <a:gd name="connsiteX2" fmla="*/ 4732853 w 4831255"/>
              <a:gd name="connsiteY2" fmla="*/ 0 h 590400"/>
              <a:gd name="connsiteX3" fmla="*/ 4831255 w 4831255"/>
              <a:gd name="connsiteY3" fmla="*/ 98402 h 590400"/>
              <a:gd name="connsiteX4" fmla="*/ 4831255 w 4831255"/>
              <a:gd name="connsiteY4" fmla="*/ 491998 h 590400"/>
              <a:gd name="connsiteX5" fmla="*/ 4732853 w 4831255"/>
              <a:gd name="connsiteY5" fmla="*/ 590400 h 590400"/>
              <a:gd name="connsiteX6" fmla="*/ 98402 w 4831255"/>
              <a:gd name="connsiteY6" fmla="*/ 590400 h 590400"/>
              <a:gd name="connsiteX7" fmla="*/ 0 w 4831255"/>
              <a:gd name="connsiteY7" fmla="*/ 491998 h 590400"/>
              <a:gd name="connsiteX8" fmla="*/ 0 w 4831255"/>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1255" h="590400">
                <a:moveTo>
                  <a:pt x="0" y="98402"/>
                </a:moveTo>
                <a:cubicBezTo>
                  <a:pt x="0" y="44056"/>
                  <a:pt x="44056" y="0"/>
                  <a:pt x="98402" y="0"/>
                </a:cubicBezTo>
                <a:lnTo>
                  <a:pt x="4732853" y="0"/>
                </a:lnTo>
                <a:cubicBezTo>
                  <a:pt x="4787199" y="0"/>
                  <a:pt x="4831255" y="44056"/>
                  <a:pt x="4831255" y="98402"/>
                </a:cubicBezTo>
                <a:lnTo>
                  <a:pt x="4831255" y="491998"/>
                </a:lnTo>
                <a:cubicBezTo>
                  <a:pt x="4831255" y="546344"/>
                  <a:pt x="4787199" y="590400"/>
                  <a:pt x="4732853" y="590400"/>
                </a:cubicBezTo>
                <a:lnTo>
                  <a:pt x="98402" y="590400"/>
                </a:lnTo>
                <a:cubicBezTo>
                  <a:pt x="44056" y="590400"/>
                  <a:pt x="0" y="546344"/>
                  <a:pt x="0" y="491998"/>
                </a:cubicBezTo>
                <a:lnTo>
                  <a:pt x="0" y="98402"/>
                </a:lnTo>
                <a:close/>
              </a:path>
            </a:pathLst>
          </a:custGeom>
          <a:solidFill>
            <a:srgbClr val="FDC74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431" tIns="28821" rIns="211431" bIns="28821" numCol="1" spcCol="1270" anchor="ctr" anchorCtr="0">
            <a:noAutofit/>
          </a:bodyPr>
          <a:lstStyle/>
          <a:p>
            <a:pPr marL="0" lvl="0" indent="0" algn="l" defTabSz="889000">
              <a:lnSpc>
                <a:spcPct val="90000"/>
              </a:lnSpc>
              <a:spcBef>
                <a:spcPct val="0"/>
              </a:spcBef>
              <a:spcAft>
                <a:spcPct val="35000"/>
              </a:spcAft>
              <a:buClr>
                <a:schemeClr val="accent1"/>
              </a:buClr>
              <a:buNone/>
            </a:pPr>
            <a:r>
              <a:rPr lang="en-US" sz="2000" b="0" kern="1200" dirty="0">
                <a:solidFill>
                  <a:schemeClr val="tx1"/>
                </a:solidFill>
              </a:rPr>
              <a:t>Receipt of a digital asset as a result of an airdrop</a:t>
            </a:r>
          </a:p>
        </p:txBody>
      </p:sp>
      <p:sp>
        <p:nvSpPr>
          <p:cNvPr id="18" name="Freeform: Shape 17">
            <a:extLst>
              <a:ext uri="{FF2B5EF4-FFF2-40B4-BE49-F238E27FC236}">
                <a16:creationId xmlns:a16="http://schemas.microsoft.com/office/drawing/2014/main" id="{49217262-7B73-4FD5-BA64-D68EBA14F806}"/>
              </a:ext>
            </a:extLst>
          </p:cNvPr>
          <p:cNvSpPr/>
          <p:nvPr/>
        </p:nvSpPr>
        <p:spPr>
          <a:xfrm>
            <a:off x="6654800" y="4025080"/>
            <a:ext cx="4831255" cy="590400"/>
          </a:xfrm>
          <a:custGeom>
            <a:avLst/>
            <a:gdLst>
              <a:gd name="connsiteX0" fmla="*/ 0 w 4831255"/>
              <a:gd name="connsiteY0" fmla="*/ 98402 h 590400"/>
              <a:gd name="connsiteX1" fmla="*/ 98402 w 4831255"/>
              <a:gd name="connsiteY1" fmla="*/ 0 h 590400"/>
              <a:gd name="connsiteX2" fmla="*/ 4732853 w 4831255"/>
              <a:gd name="connsiteY2" fmla="*/ 0 h 590400"/>
              <a:gd name="connsiteX3" fmla="*/ 4831255 w 4831255"/>
              <a:gd name="connsiteY3" fmla="*/ 98402 h 590400"/>
              <a:gd name="connsiteX4" fmla="*/ 4831255 w 4831255"/>
              <a:gd name="connsiteY4" fmla="*/ 491998 h 590400"/>
              <a:gd name="connsiteX5" fmla="*/ 4732853 w 4831255"/>
              <a:gd name="connsiteY5" fmla="*/ 590400 h 590400"/>
              <a:gd name="connsiteX6" fmla="*/ 98402 w 4831255"/>
              <a:gd name="connsiteY6" fmla="*/ 590400 h 590400"/>
              <a:gd name="connsiteX7" fmla="*/ 0 w 4831255"/>
              <a:gd name="connsiteY7" fmla="*/ 491998 h 590400"/>
              <a:gd name="connsiteX8" fmla="*/ 0 w 4831255"/>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1255" h="590400">
                <a:moveTo>
                  <a:pt x="0" y="98402"/>
                </a:moveTo>
                <a:cubicBezTo>
                  <a:pt x="0" y="44056"/>
                  <a:pt x="44056" y="0"/>
                  <a:pt x="98402" y="0"/>
                </a:cubicBezTo>
                <a:lnTo>
                  <a:pt x="4732853" y="0"/>
                </a:lnTo>
                <a:cubicBezTo>
                  <a:pt x="4787199" y="0"/>
                  <a:pt x="4831255" y="44056"/>
                  <a:pt x="4831255" y="98402"/>
                </a:cubicBezTo>
                <a:lnTo>
                  <a:pt x="4831255" y="491998"/>
                </a:lnTo>
                <a:cubicBezTo>
                  <a:pt x="4831255" y="546344"/>
                  <a:pt x="4787199" y="590400"/>
                  <a:pt x="4732853" y="590400"/>
                </a:cubicBezTo>
                <a:lnTo>
                  <a:pt x="98402" y="590400"/>
                </a:lnTo>
                <a:cubicBezTo>
                  <a:pt x="44056" y="590400"/>
                  <a:pt x="0" y="546344"/>
                  <a:pt x="0" y="491998"/>
                </a:cubicBezTo>
                <a:lnTo>
                  <a:pt x="0" y="98402"/>
                </a:lnTo>
                <a:close/>
              </a:path>
            </a:pathLst>
          </a:custGeom>
          <a:solidFill>
            <a:srgbClr val="FED57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431" tIns="28821" rIns="211431" bIns="28821" numCol="1" spcCol="1270" anchor="ctr" anchorCtr="0">
            <a:noAutofit/>
          </a:bodyPr>
          <a:lstStyle/>
          <a:p>
            <a:pPr marL="0" lvl="0" indent="0" algn="l" defTabSz="889000">
              <a:lnSpc>
                <a:spcPct val="90000"/>
              </a:lnSpc>
              <a:spcBef>
                <a:spcPct val="0"/>
              </a:spcBef>
              <a:spcAft>
                <a:spcPct val="35000"/>
              </a:spcAft>
              <a:buClr>
                <a:schemeClr val="accent1"/>
              </a:buClr>
              <a:buNone/>
            </a:pPr>
            <a:r>
              <a:rPr lang="en-US" sz="2000" b="0" kern="1200" dirty="0">
                <a:solidFill>
                  <a:schemeClr val="tx1"/>
                </a:solidFill>
              </a:rPr>
              <a:t>Any other disposition of a financial interest in a digital asset</a:t>
            </a:r>
          </a:p>
        </p:txBody>
      </p:sp>
    </p:spTree>
    <p:custDataLst>
      <p:tags r:id="rId1"/>
    </p:custDataLst>
    <p:extLst>
      <p:ext uri="{BB962C8B-B14F-4D97-AF65-F5344CB8AC3E}">
        <p14:creationId xmlns:p14="http://schemas.microsoft.com/office/powerpoint/2010/main" val="2631380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p:txBody>
          <a:bodyPr/>
          <a:lstStyle/>
          <a:p>
            <a:r>
              <a:rPr lang="en-US" dirty="0"/>
              <a:t>Tracking Your Potential Tax Liability</a:t>
            </a:r>
          </a:p>
        </p:txBody>
      </p:sp>
      <p:sp>
        <p:nvSpPr>
          <p:cNvPr id="10" name="Rectangle 9">
            <a:extLst>
              <a:ext uri="{FF2B5EF4-FFF2-40B4-BE49-F238E27FC236}">
                <a16:creationId xmlns:a16="http://schemas.microsoft.com/office/drawing/2014/main" id="{E3FF26CC-D095-0625-A9F9-144EF078C70B}"/>
              </a:ext>
              <a:ext uri="{C183D7F6-B498-43B3-948B-1728B52AA6E4}">
                <adec:decorative xmlns:adec="http://schemas.microsoft.com/office/drawing/2017/decorative" val="1"/>
              </a:ext>
            </a:extLst>
          </p:cNvPr>
          <p:cNvSpPr/>
          <p:nvPr/>
        </p:nvSpPr>
        <p:spPr>
          <a:xfrm>
            <a:off x="1579653" y="1431349"/>
            <a:ext cx="4107953" cy="2225667"/>
          </a:xfrm>
          <a:prstGeom prst="rect">
            <a:avLst/>
          </a:prstGeom>
          <a:noFill/>
          <a:ln w="28575">
            <a:solidFill>
              <a:srgbClr val="79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BF233FF-6A2F-70E6-ECFB-0C0BDD14D911}"/>
              </a:ext>
              <a:ext uri="{C183D7F6-B498-43B3-948B-1728B52AA6E4}">
                <adec:decorative xmlns:adec="http://schemas.microsoft.com/office/drawing/2017/decorative" val="1"/>
              </a:ext>
            </a:extLst>
          </p:cNvPr>
          <p:cNvSpPr/>
          <p:nvPr/>
        </p:nvSpPr>
        <p:spPr>
          <a:xfrm>
            <a:off x="6887965" y="1431349"/>
            <a:ext cx="4107953" cy="2225667"/>
          </a:xfrm>
          <a:prstGeom prst="rect">
            <a:avLst/>
          </a:prstGeom>
          <a:noFill/>
          <a:ln w="28575">
            <a:solidFill>
              <a:srgbClr val="79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E7DC95F-0AB6-EA2A-14FF-C01181D13D11}"/>
              </a:ext>
              <a:ext uri="{C183D7F6-B498-43B3-948B-1728B52AA6E4}">
                <adec:decorative xmlns:adec="http://schemas.microsoft.com/office/drawing/2017/decorative" val="1"/>
              </a:ext>
            </a:extLst>
          </p:cNvPr>
          <p:cNvSpPr/>
          <p:nvPr/>
        </p:nvSpPr>
        <p:spPr>
          <a:xfrm>
            <a:off x="1732053" y="1583749"/>
            <a:ext cx="4107953" cy="2225667"/>
          </a:xfrm>
          <a:prstGeom prst="rect">
            <a:avLst/>
          </a:prstGeom>
          <a:noFill/>
          <a:ln w="28575">
            <a:solidFill>
              <a:srgbClr val="79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C39D034-85A8-DF52-16C1-B41A97635922}"/>
              </a:ext>
              <a:ext uri="{C183D7F6-B498-43B3-948B-1728B52AA6E4}">
                <adec:decorative xmlns:adec="http://schemas.microsoft.com/office/drawing/2017/decorative" val="1"/>
              </a:ext>
            </a:extLst>
          </p:cNvPr>
          <p:cNvSpPr/>
          <p:nvPr/>
        </p:nvSpPr>
        <p:spPr>
          <a:xfrm>
            <a:off x="1371600" y="1222624"/>
            <a:ext cx="4107953" cy="2225666"/>
          </a:xfrm>
          <a:prstGeom prst="rect">
            <a:avLst/>
          </a:prstGeom>
          <a:solidFill>
            <a:srgbClr val="C9D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82D5BA6-0596-D82C-BC0C-D871ECCD9845}"/>
              </a:ext>
              <a:ext uri="{C183D7F6-B498-43B3-948B-1728B52AA6E4}">
                <adec:decorative xmlns:adec="http://schemas.microsoft.com/office/drawing/2017/decorative" val="1"/>
              </a:ext>
            </a:extLst>
          </p:cNvPr>
          <p:cNvSpPr/>
          <p:nvPr/>
        </p:nvSpPr>
        <p:spPr>
          <a:xfrm>
            <a:off x="7040365" y="1583749"/>
            <a:ext cx="4107953" cy="2225667"/>
          </a:xfrm>
          <a:prstGeom prst="rect">
            <a:avLst/>
          </a:prstGeom>
          <a:noFill/>
          <a:ln w="28575">
            <a:solidFill>
              <a:srgbClr val="79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213B6B0-612F-05B0-42F3-F6D1BE39FF3D}"/>
              </a:ext>
              <a:ext uri="{C183D7F6-B498-43B3-948B-1728B52AA6E4}">
                <adec:decorative xmlns:adec="http://schemas.microsoft.com/office/drawing/2017/decorative" val="1"/>
              </a:ext>
            </a:extLst>
          </p:cNvPr>
          <p:cNvSpPr/>
          <p:nvPr/>
        </p:nvSpPr>
        <p:spPr>
          <a:xfrm>
            <a:off x="6679912" y="1222624"/>
            <a:ext cx="4107953" cy="2225666"/>
          </a:xfrm>
          <a:prstGeom prst="rect">
            <a:avLst/>
          </a:prstGeom>
          <a:solidFill>
            <a:srgbClr val="C9D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34341C11-5A81-27E0-69B0-B814D39F3593}"/>
              </a:ext>
            </a:extLst>
          </p:cNvPr>
          <p:cNvSpPr txBox="1"/>
          <p:nvPr/>
        </p:nvSpPr>
        <p:spPr>
          <a:xfrm>
            <a:off x="1518008" y="1338883"/>
            <a:ext cx="3614385" cy="1200329"/>
          </a:xfrm>
          <a:prstGeom prst="rect">
            <a:avLst/>
          </a:prstGeom>
          <a:noFill/>
        </p:spPr>
        <p:txBody>
          <a:bodyPr wrap="square">
            <a:spAutoFit/>
          </a:bodyPr>
          <a:lstStyle/>
          <a:p>
            <a:pPr marL="0" marR="100330" lvl="1">
              <a:spcBef>
                <a:spcPts val="600"/>
              </a:spcBef>
              <a:spcAft>
                <a:spcPts val="600"/>
              </a:spcAft>
            </a:pPr>
            <a:r>
              <a:rPr lang="en-US" dirty="0">
                <a:latin typeface="+mj-lt"/>
                <a:cs typeface="Arial" panose="020B0604020202020204" pitchFamily="34" charset="0"/>
              </a:rPr>
              <a:t>The Internal Revenue Code and regulations require taxpayers to maintain records to support what is reported on their tax returns. </a:t>
            </a:r>
          </a:p>
        </p:txBody>
      </p:sp>
      <p:sp>
        <p:nvSpPr>
          <p:cNvPr id="18" name="TextBox 17">
            <a:extLst>
              <a:ext uri="{FF2B5EF4-FFF2-40B4-BE49-F238E27FC236}">
                <a16:creationId xmlns:a16="http://schemas.microsoft.com/office/drawing/2014/main" id="{46A00743-69F0-58CB-A839-9465D5B18AAF}"/>
              </a:ext>
            </a:extLst>
          </p:cNvPr>
          <p:cNvSpPr txBox="1"/>
          <p:nvPr/>
        </p:nvSpPr>
        <p:spPr>
          <a:xfrm>
            <a:off x="6826320" y="1338883"/>
            <a:ext cx="3612343" cy="2031325"/>
          </a:xfrm>
          <a:prstGeom prst="rect">
            <a:avLst/>
          </a:prstGeom>
          <a:noFill/>
        </p:spPr>
        <p:txBody>
          <a:bodyPr wrap="square">
            <a:spAutoFit/>
          </a:bodyPr>
          <a:lstStyle/>
          <a:p>
            <a:r>
              <a:rPr lang="en-US" sz="1800" dirty="0">
                <a:effectLst/>
                <a:latin typeface="+mj-lt"/>
                <a:ea typeface="Arial" panose="020B0604020202020204" pitchFamily="34" charset="0"/>
                <a:cs typeface="Arial" panose="020B0604020202020204" pitchFamily="34" charset="0"/>
              </a:rPr>
              <a:t>You must maintain sufficient records documenting all receipts, sales, exchanges, or other dispositions of digital assets and the fair market value of the digital assets at the time of the transactions. </a:t>
            </a:r>
            <a:endParaRPr lang="en-US" dirty="0"/>
          </a:p>
        </p:txBody>
      </p:sp>
      <p:sp>
        <p:nvSpPr>
          <p:cNvPr id="20" name="TextBox 19">
            <a:extLst>
              <a:ext uri="{FF2B5EF4-FFF2-40B4-BE49-F238E27FC236}">
                <a16:creationId xmlns:a16="http://schemas.microsoft.com/office/drawing/2014/main" id="{6D2C6EED-5776-C610-965E-DBA4B0C4FDF1}"/>
              </a:ext>
            </a:extLst>
          </p:cNvPr>
          <p:cNvSpPr txBox="1"/>
          <p:nvPr/>
        </p:nvSpPr>
        <p:spPr>
          <a:xfrm>
            <a:off x="-188785" y="4035897"/>
            <a:ext cx="11336676" cy="400110"/>
          </a:xfrm>
          <a:prstGeom prst="rect">
            <a:avLst/>
          </a:prstGeom>
          <a:noFill/>
        </p:spPr>
        <p:txBody>
          <a:bodyPr wrap="square">
            <a:spAutoFit/>
          </a:bodyPr>
          <a:lstStyle/>
          <a:p>
            <a:pPr algn="ctr">
              <a:buClr>
                <a:schemeClr val="accent1"/>
              </a:buClr>
            </a:pPr>
            <a:r>
              <a:rPr lang="en-US" sz="2000" b="1" dirty="0"/>
              <a:t>Examples of records that can support digital asset activity:</a:t>
            </a:r>
          </a:p>
        </p:txBody>
      </p:sp>
      <p:sp>
        <p:nvSpPr>
          <p:cNvPr id="24" name="TextBox 23">
            <a:extLst>
              <a:ext uri="{FF2B5EF4-FFF2-40B4-BE49-F238E27FC236}">
                <a16:creationId xmlns:a16="http://schemas.microsoft.com/office/drawing/2014/main" id="{99758891-5A58-2A8B-2957-63F376A662C4}"/>
              </a:ext>
            </a:extLst>
          </p:cNvPr>
          <p:cNvSpPr txBox="1"/>
          <p:nvPr/>
        </p:nvSpPr>
        <p:spPr>
          <a:xfrm>
            <a:off x="2128462" y="4456494"/>
            <a:ext cx="9395717" cy="338554"/>
          </a:xfrm>
          <a:prstGeom prst="rect">
            <a:avLst/>
          </a:prstGeom>
          <a:noFill/>
        </p:spPr>
        <p:txBody>
          <a:bodyPr wrap="square">
            <a:spAutoFit/>
          </a:bodyPr>
          <a:lstStyle/>
          <a:p>
            <a:pPr marL="285750" indent="-285750">
              <a:buClr>
                <a:srgbClr val="79A131"/>
              </a:buClr>
              <a:buFont typeface="Wingdings" panose="05000000000000000000" pitchFamily="2" charset="2"/>
              <a:buChar char="§"/>
            </a:pPr>
            <a:r>
              <a:rPr lang="en-US" sz="1600" b="0" dirty="0"/>
              <a:t>Records documenting receipts, sales, exchanges, transfers or other digital assets transactions </a:t>
            </a:r>
          </a:p>
        </p:txBody>
      </p:sp>
      <p:sp>
        <p:nvSpPr>
          <p:cNvPr id="26" name="TextBox 25">
            <a:extLst>
              <a:ext uri="{FF2B5EF4-FFF2-40B4-BE49-F238E27FC236}">
                <a16:creationId xmlns:a16="http://schemas.microsoft.com/office/drawing/2014/main" id="{1FF011FA-A652-0A3F-28FC-8E3E83C7BD02}"/>
              </a:ext>
            </a:extLst>
          </p:cNvPr>
          <p:cNvSpPr txBox="1"/>
          <p:nvPr/>
        </p:nvSpPr>
        <p:spPr>
          <a:xfrm>
            <a:off x="2539854" y="4796245"/>
            <a:ext cx="9001021" cy="338554"/>
          </a:xfrm>
          <a:prstGeom prst="rect">
            <a:avLst/>
          </a:prstGeom>
          <a:noFill/>
        </p:spPr>
        <p:txBody>
          <a:bodyPr wrap="square">
            <a:spAutoFit/>
          </a:bodyPr>
          <a:lstStyle/>
          <a:p>
            <a:pPr marL="285750" indent="-285750">
              <a:buClr>
                <a:srgbClr val="79A131"/>
              </a:buClr>
              <a:buFont typeface="Wingdings" panose="05000000000000000000" pitchFamily="2" charset="2"/>
              <a:buChar char="§"/>
            </a:pPr>
            <a:r>
              <a:rPr lang="en-US" sz="1600" b="0" dirty="0"/>
              <a:t>Records showing the fair market value of the digital assets at the time of the transaction</a:t>
            </a:r>
          </a:p>
        </p:txBody>
      </p:sp>
      <p:sp>
        <p:nvSpPr>
          <p:cNvPr id="28" name="TextBox 27">
            <a:extLst>
              <a:ext uri="{FF2B5EF4-FFF2-40B4-BE49-F238E27FC236}">
                <a16:creationId xmlns:a16="http://schemas.microsoft.com/office/drawing/2014/main" id="{FCB22579-021E-D1CD-B56C-73CAF3AFD552}"/>
              </a:ext>
            </a:extLst>
          </p:cNvPr>
          <p:cNvSpPr txBox="1"/>
          <p:nvPr/>
        </p:nvSpPr>
        <p:spPr>
          <a:xfrm>
            <a:off x="2945257" y="5149221"/>
            <a:ext cx="7176498" cy="338554"/>
          </a:xfrm>
          <a:prstGeom prst="rect">
            <a:avLst/>
          </a:prstGeom>
          <a:noFill/>
        </p:spPr>
        <p:txBody>
          <a:bodyPr wrap="square">
            <a:spAutoFit/>
          </a:bodyPr>
          <a:lstStyle/>
          <a:p>
            <a:pPr marL="285750" indent="-285750">
              <a:buClr>
                <a:srgbClr val="79A131"/>
              </a:buClr>
              <a:buFont typeface="Wingdings" panose="05000000000000000000" pitchFamily="2" charset="2"/>
              <a:buChar char="§"/>
            </a:pPr>
            <a:r>
              <a:rPr lang="en-US" sz="1600" b="0" dirty="0"/>
              <a:t>Digital wallet records, transaction history, and ledgers</a:t>
            </a:r>
          </a:p>
        </p:txBody>
      </p:sp>
      <p:sp>
        <p:nvSpPr>
          <p:cNvPr id="30" name="TextBox 29">
            <a:extLst>
              <a:ext uri="{FF2B5EF4-FFF2-40B4-BE49-F238E27FC236}">
                <a16:creationId xmlns:a16="http://schemas.microsoft.com/office/drawing/2014/main" id="{3D3B24B3-3E5B-986D-6D57-BFEE8C9B4DFD}"/>
              </a:ext>
            </a:extLst>
          </p:cNvPr>
          <p:cNvSpPr txBox="1"/>
          <p:nvPr/>
        </p:nvSpPr>
        <p:spPr>
          <a:xfrm>
            <a:off x="3452116" y="5495037"/>
            <a:ext cx="7176498" cy="338554"/>
          </a:xfrm>
          <a:prstGeom prst="rect">
            <a:avLst/>
          </a:prstGeom>
          <a:noFill/>
        </p:spPr>
        <p:txBody>
          <a:bodyPr wrap="square">
            <a:spAutoFit/>
          </a:bodyPr>
          <a:lstStyle/>
          <a:p>
            <a:pPr marL="285750" indent="-285750">
              <a:buClr>
                <a:srgbClr val="79A131"/>
              </a:buClr>
              <a:buFont typeface="Wingdings" panose="05000000000000000000" pitchFamily="2" charset="2"/>
              <a:buChar char="§"/>
            </a:pPr>
            <a:r>
              <a:rPr lang="en-US" sz="1600" b="0" dirty="0"/>
              <a:t>Exchange/kiosk records</a:t>
            </a:r>
          </a:p>
        </p:txBody>
      </p:sp>
    </p:spTree>
    <p:custDataLst>
      <p:tags r:id="rId1"/>
    </p:custDataLst>
    <p:extLst>
      <p:ext uri="{BB962C8B-B14F-4D97-AF65-F5344CB8AC3E}">
        <p14:creationId xmlns:p14="http://schemas.microsoft.com/office/powerpoint/2010/main" val="1534396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986BDC38-8F8A-2948-AC8D-4719597C7D4F}"/>
              </a:ext>
            </a:extLst>
          </p:cNvPr>
          <p:cNvSpPr>
            <a:spLocks noGrp="1"/>
          </p:cNvSpPr>
          <p:nvPr>
            <p:ph type="ctrTitle"/>
          </p:nvPr>
        </p:nvSpPr>
        <p:spPr/>
        <p:txBody>
          <a:bodyPr/>
          <a:lstStyle/>
          <a:p>
            <a:r>
              <a:rPr lang="en-US" dirty="0">
                <a:solidFill>
                  <a:srgbClr val="182C42"/>
                </a:solidFill>
              </a:rPr>
              <a:t>Summary and Review</a:t>
            </a:r>
          </a:p>
        </p:txBody>
      </p:sp>
    </p:spTree>
    <p:custDataLst>
      <p:tags r:id="rId1"/>
    </p:custDataLst>
    <p:extLst>
      <p:ext uri="{BB962C8B-B14F-4D97-AF65-F5344CB8AC3E}">
        <p14:creationId xmlns:p14="http://schemas.microsoft.com/office/powerpoint/2010/main" val="451469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49926-9608-8A43-B76C-2D3AB05BD298}"/>
              </a:ext>
            </a:extLst>
          </p:cNvPr>
          <p:cNvSpPr>
            <a:spLocks noGrp="1"/>
          </p:cNvSpPr>
          <p:nvPr>
            <p:ph type="ctrTitle"/>
          </p:nvPr>
        </p:nvSpPr>
        <p:spPr/>
        <p:txBody>
          <a:bodyPr/>
          <a:lstStyle/>
          <a:p>
            <a:r>
              <a:rPr lang="en-US" dirty="0"/>
              <a:t>Questions?</a:t>
            </a:r>
          </a:p>
        </p:txBody>
      </p:sp>
      <p:sp>
        <p:nvSpPr>
          <p:cNvPr id="7" name="Text Placeholder 3">
            <a:extLst>
              <a:ext uri="{FF2B5EF4-FFF2-40B4-BE49-F238E27FC236}">
                <a16:creationId xmlns:a16="http://schemas.microsoft.com/office/drawing/2014/main" id="{A1AB61C9-B2E4-C8F6-8156-32092945AE78}"/>
              </a:ext>
            </a:extLst>
          </p:cNvPr>
          <p:cNvSpPr txBox="1">
            <a:spLocks/>
          </p:cNvSpPr>
          <p:nvPr/>
        </p:nvSpPr>
        <p:spPr>
          <a:xfrm>
            <a:off x="1371600" y="1294766"/>
            <a:ext cx="9217742" cy="45180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accent1"/>
                </a:solidFill>
                <a:latin typeface="Arial" panose="020B0604020202020204" pitchFamily="34" charset="0"/>
                <a:ea typeface="Roboto" panose="02000000000000000000" pitchFamily="2" charset="0"/>
                <a:cs typeface="Arial" panose="020B0604020202020204" pitchFamily="34" charset="0"/>
              </a:defRPr>
            </a:lvl1pPr>
            <a:lvl2pPr marL="0" indent="0" algn="l" defTabSz="914400" rtl="0" eaLnBrk="1" latinLnBrk="0" hangingPunct="1">
              <a:lnSpc>
                <a:spcPct val="90000"/>
              </a:lnSpc>
              <a:spcBef>
                <a:spcPts val="1100"/>
              </a:spcBef>
              <a:spcAft>
                <a:spcPts val="1800"/>
              </a:spcAft>
              <a:buFont typeface="Arial" panose="020B0604020202020204" pitchFamily="34" charset="0"/>
              <a:buNone/>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6075">
              <a:buClr>
                <a:schemeClr val="accent1"/>
              </a:buClr>
              <a:buFont typeface="Wingdings" panose="05000000000000000000" pitchFamily="2" charset="2"/>
              <a:buChar char="§"/>
            </a:pPr>
            <a:r>
              <a:rPr lang="en-US" sz="2800" b="0" dirty="0">
                <a:solidFill>
                  <a:schemeClr val="tx1"/>
                </a:solidFill>
              </a:rPr>
              <a:t>Types of Digital Assets</a:t>
            </a:r>
          </a:p>
          <a:p>
            <a:pPr marL="457200" indent="-346075">
              <a:buClr>
                <a:schemeClr val="accent1"/>
              </a:buClr>
              <a:buFont typeface="Wingdings" panose="05000000000000000000" pitchFamily="2" charset="2"/>
              <a:buChar char="§"/>
            </a:pPr>
            <a:r>
              <a:rPr lang="en-US" sz="2800" b="0" dirty="0">
                <a:solidFill>
                  <a:schemeClr val="tx1"/>
                </a:solidFill>
              </a:rPr>
              <a:t>Investing in Digital Assets and the Associated Risks</a:t>
            </a:r>
          </a:p>
          <a:p>
            <a:pPr marL="457200" indent="-346075">
              <a:buClr>
                <a:schemeClr val="accent1"/>
              </a:buClr>
              <a:buFont typeface="Wingdings" panose="05000000000000000000" pitchFamily="2" charset="2"/>
              <a:buChar char="§"/>
            </a:pPr>
            <a:r>
              <a:rPr lang="en-US" sz="2800" b="0" dirty="0">
                <a:solidFill>
                  <a:schemeClr val="tx1"/>
                </a:solidFill>
              </a:rPr>
              <a:t>Frauds, Scams, and Unlawful Practices</a:t>
            </a:r>
          </a:p>
          <a:p>
            <a:pPr marL="457200" indent="-346075">
              <a:buClr>
                <a:schemeClr val="accent1"/>
              </a:buClr>
              <a:buFont typeface="Wingdings" panose="05000000000000000000" pitchFamily="2" charset="2"/>
              <a:buChar char="§"/>
            </a:pPr>
            <a:r>
              <a:rPr lang="en-US" sz="2800" b="0" dirty="0">
                <a:solidFill>
                  <a:schemeClr val="tx1"/>
                </a:solidFill>
              </a:rPr>
              <a:t>How to Report Frauds, Thefts, and Scams</a:t>
            </a:r>
          </a:p>
          <a:p>
            <a:pPr marL="457200" indent="-346075">
              <a:buClr>
                <a:schemeClr val="accent1"/>
              </a:buClr>
              <a:buFont typeface="Wingdings" panose="05000000000000000000" pitchFamily="2" charset="2"/>
              <a:buChar char="§"/>
            </a:pPr>
            <a:r>
              <a:rPr lang="en-US" sz="2800" b="0" dirty="0">
                <a:solidFill>
                  <a:schemeClr val="tx1"/>
                </a:solidFill>
              </a:rPr>
              <a:t>Potential Tax Implications</a:t>
            </a:r>
          </a:p>
          <a:p>
            <a:pPr marL="457200" indent="-346075">
              <a:buClr>
                <a:schemeClr val="accent1"/>
              </a:buClr>
              <a:buFont typeface="Wingdings" panose="05000000000000000000" pitchFamily="2" charset="2"/>
              <a:buChar char="§"/>
            </a:pPr>
            <a:endParaRPr lang="en-US" sz="2800" b="0" dirty="0"/>
          </a:p>
          <a:p>
            <a:pPr marL="457200" indent="-346075">
              <a:buClr>
                <a:schemeClr val="accent1"/>
              </a:buClr>
              <a:buFont typeface="Wingdings" panose="05000000000000000000" pitchFamily="2" charset="2"/>
              <a:buChar char="§"/>
            </a:pPr>
            <a:endParaRPr lang="en-US" sz="2800" b="0" dirty="0"/>
          </a:p>
          <a:p>
            <a:pPr marL="457200" indent="-346075">
              <a:buClr>
                <a:schemeClr val="accent1"/>
              </a:buClr>
              <a:buFont typeface="Wingdings" panose="05000000000000000000" pitchFamily="2" charset="2"/>
              <a:buChar char="§"/>
            </a:pPr>
            <a:endParaRPr lang="en-US" sz="2800" b="0" dirty="0"/>
          </a:p>
        </p:txBody>
      </p:sp>
    </p:spTree>
    <p:custDataLst>
      <p:tags r:id="rId1"/>
    </p:custDataLst>
    <p:extLst>
      <p:ext uri="{BB962C8B-B14F-4D97-AF65-F5344CB8AC3E}">
        <p14:creationId xmlns:p14="http://schemas.microsoft.com/office/powerpoint/2010/main" val="292664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986BDC38-8F8A-2948-AC8D-4719597C7D4F}"/>
              </a:ext>
            </a:extLst>
          </p:cNvPr>
          <p:cNvSpPr>
            <a:spLocks noGrp="1"/>
          </p:cNvSpPr>
          <p:nvPr>
            <p:ph type="ctrTitle"/>
          </p:nvPr>
        </p:nvSpPr>
        <p:spPr>
          <a:xfrm>
            <a:off x="1371600" y="2088034"/>
            <a:ext cx="9912096" cy="1421928"/>
          </a:xfrm>
        </p:spPr>
        <p:txBody>
          <a:bodyPr/>
          <a:lstStyle/>
          <a:p>
            <a:r>
              <a:rPr lang="en-US" dirty="0">
                <a:solidFill>
                  <a:srgbClr val="182C42"/>
                </a:solidFill>
              </a:rPr>
              <a:t>Types of Digital</a:t>
            </a:r>
            <a:br>
              <a:rPr lang="en-US" dirty="0">
                <a:solidFill>
                  <a:srgbClr val="182C42"/>
                </a:solidFill>
              </a:rPr>
            </a:br>
            <a:r>
              <a:rPr lang="en-US" dirty="0">
                <a:solidFill>
                  <a:srgbClr val="182C42"/>
                </a:solidFill>
              </a:rPr>
              <a:t>(Crypto) Assets</a:t>
            </a:r>
            <a:endParaRPr lang="en-US" sz="4800" dirty="0">
              <a:solidFill>
                <a:srgbClr val="182C42"/>
              </a:solidFill>
            </a:endParaRPr>
          </a:p>
        </p:txBody>
      </p:sp>
    </p:spTree>
    <p:custDataLst>
      <p:tags r:id="rId1"/>
    </p:custDataLst>
    <p:extLst>
      <p:ext uri="{BB962C8B-B14F-4D97-AF65-F5344CB8AC3E}">
        <p14:creationId xmlns:p14="http://schemas.microsoft.com/office/powerpoint/2010/main" val="1451535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8F0E0D3-5993-2CFF-128C-9C03BC6277E4}"/>
              </a:ext>
            </a:extLst>
          </p:cNvPr>
          <p:cNvSpPr/>
          <p:nvPr/>
        </p:nvSpPr>
        <p:spPr>
          <a:xfrm>
            <a:off x="957162" y="4642921"/>
            <a:ext cx="3998485" cy="11545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D77315-A78E-B58E-868D-1403850FCB10}"/>
              </a:ext>
            </a:extLst>
          </p:cNvPr>
          <p:cNvSpPr/>
          <p:nvPr/>
        </p:nvSpPr>
        <p:spPr>
          <a:xfrm>
            <a:off x="954548" y="3429000"/>
            <a:ext cx="3998485" cy="11545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a:xfrm>
            <a:off x="1371600" y="99588"/>
            <a:ext cx="10820400" cy="936332"/>
          </a:xfrm>
        </p:spPr>
        <p:txBody>
          <a:bodyPr/>
          <a:lstStyle/>
          <a:p>
            <a:r>
              <a:rPr lang="en-US" dirty="0"/>
              <a:t>What is a Digital Asset?</a:t>
            </a:r>
          </a:p>
        </p:txBody>
      </p:sp>
      <p:pic>
        <p:nvPicPr>
          <p:cNvPr id="7" name="Picture Placeholder 6" descr="Image of hands reaching out to digital assets and technologies">
            <a:extLst>
              <a:ext uri="{FF2B5EF4-FFF2-40B4-BE49-F238E27FC236}">
                <a16:creationId xmlns:a16="http://schemas.microsoft.com/office/drawing/2014/main" id="{CBDD3D02-62A3-6B37-E592-1876C0124B4E}"/>
              </a:ext>
            </a:extLst>
          </p:cNvPr>
          <p:cNvPicPr>
            <a:picLocks noGrp="1" noChangeAspect="1"/>
          </p:cNvPicPr>
          <p:nvPr>
            <p:ph type="pic" sz="quarter" idx="11"/>
          </p:nvPr>
        </p:nvPicPr>
        <p:blipFill>
          <a:blip r:embed="rId4" cstate="print">
            <a:extLst>
              <a:ext uri="{28A0092B-C50C-407E-A947-70E740481C1C}">
                <a14:useLocalDpi xmlns:a14="http://schemas.microsoft.com/office/drawing/2010/main"/>
              </a:ext>
            </a:extLst>
          </a:blip>
          <a:srcRect/>
          <a:stretch>
            <a:fillRect/>
          </a:stretch>
        </p:blipFill>
        <p:spPr>
          <a:xfrm>
            <a:off x="6327775" y="1195388"/>
            <a:ext cx="5864225" cy="4525962"/>
          </a:xfrm>
        </p:spPr>
      </p:pic>
      <p:sp>
        <p:nvSpPr>
          <p:cNvPr id="9" name="Text Placeholder 3">
            <a:extLst>
              <a:ext uri="{FF2B5EF4-FFF2-40B4-BE49-F238E27FC236}">
                <a16:creationId xmlns:a16="http://schemas.microsoft.com/office/drawing/2014/main" id="{CD3A8192-0854-4AF8-B80A-FA87A7CAFC23}"/>
              </a:ext>
            </a:extLst>
          </p:cNvPr>
          <p:cNvSpPr>
            <a:spLocks noGrp="1"/>
          </p:cNvSpPr>
          <p:nvPr>
            <p:ph type="body" sz="quarter" idx="10"/>
          </p:nvPr>
        </p:nvSpPr>
        <p:spPr>
          <a:xfrm>
            <a:off x="1018095" y="1205210"/>
            <a:ext cx="5077905" cy="2282857"/>
          </a:xfrm>
        </p:spPr>
        <p:txBody>
          <a:bodyPr/>
          <a:lstStyle/>
          <a:p>
            <a:pPr>
              <a:buClr>
                <a:schemeClr val="accent1"/>
              </a:buClr>
            </a:pPr>
            <a:r>
              <a:rPr lang="en-US" dirty="0"/>
              <a:t>3 Primary Characteristics</a:t>
            </a:r>
            <a:r>
              <a:rPr lang="en-US" b="0" dirty="0"/>
              <a:t>:</a:t>
            </a:r>
          </a:p>
          <a:p>
            <a:pPr marL="342900" indent="-342900">
              <a:buClr>
                <a:schemeClr val="accent1"/>
              </a:buClr>
              <a:buFont typeface="Wingdings" panose="05000000000000000000" pitchFamily="2" charset="2"/>
              <a:buChar char="§"/>
            </a:pPr>
            <a:r>
              <a:rPr lang="en-US" sz="2000" dirty="0"/>
              <a:t>Stored and transmitted electronically</a:t>
            </a:r>
          </a:p>
          <a:p>
            <a:pPr marL="342900" indent="-342900">
              <a:buClr>
                <a:schemeClr val="accent1"/>
              </a:buClr>
              <a:buFont typeface="Wingdings" panose="05000000000000000000" pitchFamily="2" charset="2"/>
              <a:buChar char="§"/>
            </a:pPr>
            <a:r>
              <a:rPr lang="en-US" sz="2000" dirty="0"/>
              <a:t>Has ownership or use rights</a:t>
            </a:r>
          </a:p>
          <a:p>
            <a:pPr marL="342900" indent="-342900">
              <a:buClr>
                <a:schemeClr val="accent1"/>
              </a:buClr>
              <a:buFont typeface="Wingdings" panose="05000000000000000000" pitchFamily="2" charset="2"/>
              <a:buChar char="§"/>
            </a:pPr>
            <a:r>
              <a:rPr lang="en-US" sz="2000" dirty="0"/>
              <a:t>Has value</a:t>
            </a:r>
          </a:p>
          <a:p>
            <a:pPr marL="342900" indent="-342900">
              <a:buClr>
                <a:schemeClr val="accent1"/>
              </a:buClr>
              <a:buFont typeface="Wingdings" panose="05000000000000000000" pitchFamily="2" charset="2"/>
              <a:buChar char="§"/>
            </a:pPr>
            <a:endParaRPr lang="en-US" b="0" dirty="0"/>
          </a:p>
        </p:txBody>
      </p:sp>
      <p:sp>
        <p:nvSpPr>
          <p:cNvPr id="3" name="Text Placeholder 3">
            <a:extLst>
              <a:ext uri="{FF2B5EF4-FFF2-40B4-BE49-F238E27FC236}">
                <a16:creationId xmlns:a16="http://schemas.microsoft.com/office/drawing/2014/main" id="{5ABBEDA8-59F2-10EC-3396-E0C7A34D91E1}"/>
              </a:ext>
            </a:extLst>
          </p:cNvPr>
          <p:cNvSpPr txBox="1">
            <a:spLocks/>
          </p:cNvSpPr>
          <p:nvPr/>
        </p:nvSpPr>
        <p:spPr>
          <a:xfrm>
            <a:off x="1018095" y="2967608"/>
            <a:ext cx="3938422" cy="2887761"/>
          </a:xfrm>
          <a:prstGeom prst="rect">
            <a:avLst/>
          </a:prstGeom>
        </p:spPr>
        <p:txBody>
          <a:bodyPr/>
          <a:lstStyle>
            <a:lvl1pPr marL="0" indent="0" algn="l" defTabSz="914400" rtl="0" eaLnBrk="1" latinLnBrk="0" hangingPunct="1">
              <a:lnSpc>
                <a:spcPct val="90000"/>
              </a:lnSpc>
              <a:spcBef>
                <a:spcPts val="1000"/>
              </a:spcBef>
              <a:buFont typeface="Wingdings" panose="05000000000000000000" pitchFamily="2" charset="2"/>
              <a:buNone/>
              <a:defRPr sz="2400" b="0" i="0" kern="120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800100" indent="-342900" algn="l" defTabSz="1028700" rtl="0" eaLnBrk="1" latinLnBrk="0" hangingPunct="1">
              <a:lnSpc>
                <a:spcPct val="90000"/>
              </a:lnSpc>
              <a:spcBef>
                <a:spcPts val="1100"/>
              </a:spcBef>
              <a:spcAft>
                <a:spcPts val="1800"/>
              </a:spcAft>
              <a:buFont typeface="Roboto" panose="02000000000000000000" pitchFamily="2" charset="0"/>
              <a:buNone/>
              <a:defRPr sz="2000" b="0" i="0" kern="1200" baseline="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dirty="0"/>
              <a:t>Includes things like:</a:t>
            </a:r>
          </a:p>
          <a:p>
            <a:pPr marL="342900" indent="-342900">
              <a:buClr>
                <a:schemeClr val="accent1"/>
              </a:buClr>
              <a:buFont typeface="Wingdings" panose="05000000000000000000" pitchFamily="2" charset="2"/>
              <a:buChar char="§"/>
            </a:pPr>
            <a:r>
              <a:rPr lang="en-US" sz="2000" dirty="0"/>
              <a:t>Cryptocurrencies </a:t>
            </a:r>
          </a:p>
          <a:p>
            <a:pPr marL="342900" indent="-342900">
              <a:buClr>
                <a:schemeClr val="accent1"/>
              </a:buClr>
              <a:buFont typeface="Wingdings" panose="05000000000000000000" pitchFamily="2" charset="2"/>
              <a:buChar char="§"/>
            </a:pPr>
            <a:r>
              <a:rPr lang="en-US" sz="2000" dirty="0"/>
              <a:t>Nonfungible tokens (NFTs)</a:t>
            </a:r>
          </a:p>
          <a:p>
            <a:pPr marL="342900" indent="-342900">
              <a:buClr>
                <a:schemeClr val="accent1"/>
              </a:buClr>
              <a:buFont typeface="Wingdings" panose="05000000000000000000" pitchFamily="2" charset="2"/>
              <a:buChar char="§"/>
            </a:pPr>
            <a:r>
              <a:rPr lang="en-US" sz="2000" dirty="0"/>
              <a:t>Central Bank Digital Currency</a:t>
            </a:r>
          </a:p>
          <a:p>
            <a:pPr marL="342900" indent="-342900">
              <a:buClr>
                <a:schemeClr val="accent1"/>
              </a:buClr>
              <a:buFont typeface="Wingdings" panose="05000000000000000000" pitchFamily="2" charset="2"/>
              <a:buChar char="§"/>
            </a:pPr>
            <a:r>
              <a:rPr lang="en-US" sz="2000" dirty="0"/>
              <a:t>Digital photos</a:t>
            </a:r>
          </a:p>
          <a:p>
            <a:pPr marL="342900" indent="-342900">
              <a:buClr>
                <a:schemeClr val="accent1"/>
              </a:buClr>
              <a:buFont typeface="Wingdings" panose="05000000000000000000" pitchFamily="2" charset="2"/>
              <a:buChar char="§"/>
            </a:pPr>
            <a:r>
              <a:rPr lang="en-US" sz="2000" dirty="0"/>
              <a:t>Websites</a:t>
            </a:r>
          </a:p>
          <a:p>
            <a:pPr marL="342900" indent="-342900">
              <a:buClr>
                <a:schemeClr val="accent1"/>
              </a:buClr>
              <a:buFont typeface="Wingdings" panose="05000000000000000000" pitchFamily="2" charset="2"/>
              <a:buChar char="§"/>
            </a:pPr>
            <a:r>
              <a:rPr lang="en-US" sz="2000" dirty="0"/>
              <a:t>Electronic files, Logos</a:t>
            </a:r>
            <a:endParaRPr lang="en-US" dirty="0"/>
          </a:p>
        </p:txBody>
      </p:sp>
      <p:cxnSp>
        <p:nvCxnSpPr>
          <p:cNvPr id="6" name="Straight Connector 5">
            <a:extLst>
              <a:ext uri="{FF2B5EF4-FFF2-40B4-BE49-F238E27FC236}">
                <a16:creationId xmlns:a16="http://schemas.microsoft.com/office/drawing/2014/main" id="{562664AD-E9AA-6D25-E2AA-B79455D91490}"/>
              </a:ext>
            </a:extLst>
          </p:cNvPr>
          <p:cNvCxnSpPr>
            <a:cxnSpLocks/>
          </p:cNvCxnSpPr>
          <p:nvPr/>
        </p:nvCxnSpPr>
        <p:spPr>
          <a:xfrm>
            <a:off x="4954776" y="3429000"/>
            <a:ext cx="0" cy="1154575"/>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FF899B4D-4608-82CD-E3CA-26CA660F809E}"/>
              </a:ext>
            </a:extLst>
          </p:cNvPr>
          <p:cNvSpPr txBox="1">
            <a:spLocks/>
          </p:cNvSpPr>
          <p:nvPr/>
        </p:nvSpPr>
        <p:spPr>
          <a:xfrm>
            <a:off x="5020063" y="3799903"/>
            <a:ext cx="1332529" cy="488289"/>
          </a:xfrm>
          <a:prstGeom prst="rect">
            <a:avLst/>
          </a:prstGeom>
        </p:spPr>
        <p:txBody>
          <a:bodyPr/>
          <a:lstStyle>
            <a:lvl1pPr marL="0" indent="0" algn="l" defTabSz="914400" rtl="0" eaLnBrk="1" latinLnBrk="0" hangingPunct="1">
              <a:lnSpc>
                <a:spcPct val="90000"/>
              </a:lnSpc>
              <a:spcBef>
                <a:spcPts val="1000"/>
              </a:spcBef>
              <a:buFont typeface="Wingdings" panose="05000000000000000000" pitchFamily="2" charset="2"/>
              <a:buNone/>
              <a:defRPr sz="2400" b="0" i="0" kern="120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800100" indent="-342900" algn="l" defTabSz="1028700" rtl="0" eaLnBrk="1" latinLnBrk="0" hangingPunct="1">
              <a:lnSpc>
                <a:spcPct val="90000"/>
              </a:lnSpc>
              <a:spcBef>
                <a:spcPts val="1100"/>
              </a:spcBef>
              <a:spcAft>
                <a:spcPts val="1800"/>
              </a:spcAft>
              <a:buFont typeface="Roboto" panose="02000000000000000000" pitchFamily="2" charset="0"/>
              <a:buNone/>
              <a:defRPr sz="2000" b="0" i="0" kern="1200" baseline="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dirty="0"/>
              <a:t>Newer</a:t>
            </a:r>
          </a:p>
        </p:txBody>
      </p:sp>
      <p:sp>
        <p:nvSpPr>
          <p:cNvPr id="14" name="Text Placeholder 3">
            <a:extLst>
              <a:ext uri="{FF2B5EF4-FFF2-40B4-BE49-F238E27FC236}">
                <a16:creationId xmlns:a16="http://schemas.microsoft.com/office/drawing/2014/main" id="{99970D5B-CA88-040E-5C0B-714F00C338B1}"/>
              </a:ext>
            </a:extLst>
          </p:cNvPr>
          <p:cNvSpPr txBox="1">
            <a:spLocks/>
          </p:cNvSpPr>
          <p:nvPr/>
        </p:nvSpPr>
        <p:spPr>
          <a:xfrm>
            <a:off x="5020063" y="4930956"/>
            <a:ext cx="1332529" cy="488289"/>
          </a:xfrm>
          <a:prstGeom prst="rect">
            <a:avLst/>
          </a:prstGeom>
        </p:spPr>
        <p:txBody>
          <a:bodyPr/>
          <a:lstStyle>
            <a:lvl1pPr marL="0" indent="0" algn="l" defTabSz="914400" rtl="0" eaLnBrk="1" latinLnBrk="0" hangingPunct="1">
              <a:lnSpc>
                <a:spcPct val="90000"/>
              </a:lnSpc>
              <a:spcBef>
                <a:spcPts val="1000"/>
              </a:spcBef>
              <a:buFont typeface="Wingdings" panose="05000000000000000000" pitchFamily="2" charset="2"/>
              <a:buNone/>
              <a:defRPr sz="2400" b="0" i="0" kern="1200" baseline="0">
                <a:solidFill>
                  <a:schemeClr val="tx1"/>
                </a:solidFill>
                <a:latin typeface="Arial" panose="020B0604020202020204" pitchFamily="34" charset="0"/>
                <a:ea typeface="Roboto" panose="02000000000000000000" pitchFamily="2" charset="0"/>
                <a:cs typeface="Arial" panose="020B0604020202020204" pitchFamily="34" charset="0"/>
              </a:defRPr>
            </a:lvl1pPr>
            <a:lvl2pPr marL="800100" indent="-342900" algn="l" defTabSz="1028700" rtl="0" eaLnBrk="1" latinLnBrk="0" hangingPunct="1">
              <a:lnSpc>
                <a:spcPct val="90000"/>
              </a:lnSpc>
              <a:spcBef>
                <a:spcPts val="1100"/>
              </a:spcBef>
              <a:spcAft>
                <a:spcPts val="1800"/>
              </a:spcAft>
              <a:buFont typeface="Roboto" panose="02000000000000000000" pitchFamily="2" charset="0"/>
              <a:buNone/>
              <a:defRPr sz="2000" b="0" i="0" kern="1200" baseline="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dirty="0"/>
              <a:t>Older</a:t>
            </a:r>
          </a:p>
        </p:txBody>
      </p:sp>
      <p:cxnSp>
        <p:nvCxnSpPr>
          <p:cNvPr id="16" name="Straight Connector 15">
            <a:extLst>
              <a:ext uri="{FF2B5EF4-FFF2-40B4-BE49-F238E27FC236}">
                <a16:creationId xmlns:a16="http://schemas.microsoft.com/office/drawing/2014/main" id="{B32AA58E-3D2C-3DFC-3F02-3FE62D84C190}"/>
              </a:ext>
            </a:extLst>
          </p:cNvPr>
          <p:cNvCxnSpPr>
            <a:cxnSpLocks/>
          </p:cNvCxnSpPr>
          <p:nvPr/>
        </p:nvCxnSpPr>
        <p:spPr>
          <a:xfrm>
            <a:off x="4957390" y="4642921"/>
            <a:ext cx="0" cy="115457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64013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B54AFF95-F929-09A5-0A20-6881558EC1F1}"/>
              </a:ext>
            </a:extLst>
          </p:cNvPr>
          <p:cNvGrpSpPr/>
          <p:nvPr/>
        </p:nvGrpSpPr>
        <p:grpSpPr>
          <a:xfrm>
            <a:off x="281053" y="2146234"/>
            <a:ext cx="6105624" cy="3558539"/>
            <a:chOff x="281053" y="2146234"/>
            <a:chExt cx="6105624" cy="3558539"/>
          </a:xfrm>
        </p:grpSpPr>
        <p:sp>
          <p:nvSpPr>
            <p:cNvPr id="93" name="Rectangle 92">
              <a:extLst>
                <a:ext uri="{FF2B5EF4-FFF2-40B4-BE49-F238E27FC236}">
                  <a16:creationId xmlns:a16="http://schemas.microsoft.com/office/drawing/2014/main" id="{D8EBCB03-92F4-4229-7DBD-791D214781A9}"/>
                </a:ext>
              </a:extLst>
            </p:cNvPr>
            <p:cNvSpPr/>
            <p:nvPr/>
          </p:nvSpPr>
          <p:spPr>
            <a:xfrm>
              <a:off x="281053" y="2146234"/>
              <a:ext cx="6105624" cy="3558539"/>
            </a:xfrm>
            <a:prstGeom prst="rect">
              <a:avLst/>
            </a:prstGeom>
            <a:solidFill>
              <a:schemeClr val="accent6">
                <a:lumMod val="40000"/>
                <a:lumOff val="6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6934376F-EDB4-D381-35A7-203AA054D3B0}"/>
                </a:ext>
              </a:extLst>
            </p:cNvPr>
            <p:cNvSpPr txBox="1"/>
            <p:nvPr/>
          </p:nvSpPr>
          <p:spPr>
            <a:xfrm>
              <a:off x="295176" y="2512391"/>
              <a:ext cx="3074055" cy="329777"/>
            </a:xfrm>
            <a:prstGeom prst="rect">
              <a:avLst/>
            </a:prstGeom>
          </p:spPr>
          <p:txBody>
            <a:bodyPr wrap="square" rtlCol="0" anchor="b">
              <a:spAutoFit/>
            </a:bodyPr>
            <a:lstStyle/>
            <a:p>
              <a:pPr algn="l"/>
              <a:r>
                <a:rPr lang="en-US" sz="1600" b="1" dirty="0"/>
                <a:t>Broadly called cryptocurrency</a:t>
              </a:r>
            </a:p>
          </p:txBody>
        </p:sp>
      </p:grpSp>
      <p:grpSp>
        <p:nvGrpSpPr>
          <p:cNvPr id="26" name="Group 25">
            <a:extLst>
              <a:ext uri="{FF2B5EF4-FFF2-40B4-BE49-F238E27FC236}">
                <a16:creationId xmlns:a16="http://schemas.microsoft.com/office/drawing/2014/main" id="{BC7AF7D0-8269-CCBA-C127-55C13BDDCF73}"/>
              </a:ext>
            </a:extLst>
          </p:cNvPr>
          <p:cNvGrpSpPr/>
          <p:nvPr/>
        </p:nvGrpSpPr>
        <p:grpSpPr>
          <a:xfrm>
            <a:off x="263531" y="3117485"/>
            <a:ext cx="10402450" cy="734281"/>
            <a:chOff x="263529" y="3095042"/>
            <a:chExt cx="10514717" cy="734281"/>
          </a:xfrm>
        </p:grpSpPr>
        <p:sp>
          <p:nvSpPr>
            <p:cNvPr id="17" name="Rectangle 16">
              <a:extLst>
                <a:ext uri="{FF2B5EF4-FFF2-40B4-BE49-F238E27FC236}">
                  <a16:creationId xmlns:a16="http://schemas.microsoft.com/office/drawing/2014/main" id="{7BDD9C4C-7F0D-156D-4970-B654191B0D0A}"/>
                </a:ext>
              </a:extLst>
            </p:cNvPr>
            <p:cNvSpPr/>
            <p:nvPr/>
          </p:nvSpPr>
          <p:spPr>
            <a:xfrm>
              <a:off x="326823" y="3095042"/>
              <a:ext cx="10451423" cy="734281"/>
            </a:xfrm>
            <a:prstGeom prst="rect">
              <a:avLst/>
            </a:prstGeom>
            <a:solidFill>
              <a:schemeClr val="bg2">
                <a:lumMod val="9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1BFEA93-B0D9-56AE-0D2F-B887ABA6283D}"/>
                </a:ext>
              </a:extLst>
            </p:cNvPr>
            <p:cNvSpPr txBox="1"/>
            <p:nvPr/>
          </p:nvSpPr>
          <p:spPr>
            <a:xfrm>
              <a:off x="263529" y="3182914"/>
              <a:ext cx="2009311" cy="584775"/>
            </a:xfrm>
            <a:prstGeom prst="rect">
              <a:avLst/>
            </a:prstGeom>
          </p:spPr>
          <p:txBody>
            <a:bodyPr wrap="square" rtlCol="0" anchor="b">
              <a:spAutoFit/>
            </a:bodyPr>
            <a:lstStyle/>
            <a:p>
              <a:r>
                <a:rPr lang="en-US" sz="1600" dirty="0">
                  <a:solidFill>
                    <a:srgbClr val="243A52"/>
                  </a:solidFill>
                </a:rPr>
                <a:t>Built on its own </a:t>
              </a:r>
              <a:br>
                <a:rPr lang="en-US" sz="1600" dirty="0">
                  <a:solidFill>
                    <a:srgbClr val="243A52"/>
                  </a:solidFill>
                </a:rPr>
              </a:br>
              <a:r>
                <a:rPr lang="en-US" sz="1600" dirty="0">
                  <a:solidFill>
                    <a:srgbClr val="243A52"/>
                  </a:solidFill>
                </a:rPr>
                <a:t>blockchain network</a:t>
              </a:r>
            </a:p>
          </p:txBody>
        </p:sp>
      </p:grpSp>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a:xfrm>
            <a:off x="1371600" y="79923"/>
            <a:ext cx="9912096" cy="936332"/>
          </a:xfrm>
        </p:spPr>
        <p:txBody>
          <a:bodyPr/>
          <a:lstStyle/>
          <a:p>
            <a:r>
              <a:rPr lang="en-US" dirty="0"/>
              <a:t>The Digital Asset Ecosystem</a:t>
            </a:r>
          </a:p>
        </p:txBody>
      </p:sp>
      <p:sp>
        <p:nvSpPr>
          <p:cNvPr id="4" name="Rectangle 3">
            <a:extLst>
              <a:ext uri="{FF2B5EF4-FFF2-40B4-BE49-F238E27FC236}">
                <a16:creationId xmlns:a16="http://schemas.microsoft.com/office/drawing/2014/main" id="{F84F1086-BD5B-8AA1-6D81-B533ABA29705}"/>
              </a:ext>
            </a:extLst>
          </p:cNvPr>
          <p:cNvSpPr/>
          <p:nvPr/>
        </p:nvSpPr>
        <p:spPr>
          <a:xfrm>
            <a:off x="5326777" y="1375848"/>
            <a:ext cx="1828800" cy="640080"/>
          </a:xfrm>
          <a:prstGeom prst="rect">
            <a:avLst/>
          </a:prstGeom>
          <a:solidFill>
            <a:srgbClr val="FBBA1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Arial" panose="020B0604020202020204"/>
                <a:ea typeface="+mn-ea"/>
                <a:cs typeface="+mn-cs"/>
              </a:rPr>
              <a:t>Digital Assets</a:t>
            </a:r>
          </a:p>
        </p:txBody>
      </p:sp>
      <p:sp>
        <p:nvSpPr>
          <p:cNvPr id="11" name="Rectangle 10">
            <a:extLst>
              <a:ext uri="{FF2B5EF4-FFF2-40B4-BE49-F238E27FC236}">
                <a16:creationId xmlns:a16="http://schemas.microsoft.com/office/drawing/2014/main" id="{A897DDDF-BB53-7672-0FA8-B7994A150BAD}"/>
              </a:ext>
            </a:extLst>
          </p:cNvPr>
          <p:cNvSpPr/>
          <p:nvPr/>
        </p:nvSpPr>
        <p:spPr>
          <a:xfrm>
            <a:off x="3681740" y="2352117"/>
            <a:ext cx="1828800" cy="640080"/>
          </a:xfrm>
          <a:prstGeom prst="rect">
            <a:avLst/>
          </a:prstGeom>
          <a:solidFill>
            <a:srgbClr val="4476A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Crypto Assets</a:t>
            </a:r>
          </a:p>
        </p:txBody>
      </p:sp>
      <p:sp>
        <p:nvSpPr>
          <p:cNvPr id="47" name="Rectangle 46">
            <a:extLst>
              <a:ext uri="{FF2B5EF4-FFF2-40B4-BE49-F238E27FC236}">
                <a16:creationId xmlns:a16="http://schemas.microsoft.com/office/drawing/2014/main" id="{E50D5669-EBFA-E04B-1415-085380981333}"/>
              </a:ext>
            </a:extLst>
          </p:cNvPr>
          <p:cNvSpPr/>
          <p:nvPr/>
        </p:nvSpPr>
        <p:spPr>
          <a:xfrm>
            <a:off x="6846338" y="2352117"/>
            <a:ext cx="1976782" cy="640080"/>
          </a:xfrm>
          <a:prstGeom prst="rect">
            <a:avLst/>
          </a:prstGeom>
          <a:solidFill>
            <a:srgbClr val="4C80B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Central Bank Digital Currencies</a:t>
            </a:r>
          </a:p>
        </p:txBody>
      </p:sp>
      <p:cxnSp>
        <p:nvCxnSpPr>
          <p:cNvPr id="65" name="Straight Connector 64">
            <a:extLst>
              <a:ext uri="{FF2B5EF4-FFF2-40B4-BE49-F238E27FC236}">
                <a16:creationId xmlns:a16="http://schemas.microsoft.com/office/drawing/2014/main" id="{F332BD0E-2B62-8F94-9A6B-989F41D0B20D}"/>
              </a:ext>
            </a:extLst>
          </p:cNvPr>
          <p:cNvCxnSpPr>
            <a:cxnSpLocks/>
            <a:stCxn id="11" idx="0"/>
          </p:cNvCxnSpPr>
          <p:nvPr/>
        </p:nvCxnSpPr>
        <p:spPr>
          <a:xfrm flipV="1">
            <a:off x="4596140" y="2233920"/>
            <a:ext cx="0" cy="11819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7C2D9F6-5DBA-9B0B-5A06-C0E2D9582425}"/>
              </a:ext>
            </a:extLst>
          </p:cNvPr>
          <p:cNvCxnSpPr>
            <a:cxnSpLocks/>
            <a:stCxn id="47" idx="0"/>
          </p:cNvCxnSpPr>
          <p:nvPr/>
        </p:nvCxnSpPr>
        <p:spPr>
          <a:xfrm flipV="1">
            <a:off x="7834729" y="2233920"/>
            <a:ext cx="0" cy="11819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3CDEEB1-BF2F-7855-CAAE-834AB7697224}"/>
              </a:ext>
            </a:extLst>
          </p:cNvPr>
          <p:cNvCxnSpPr>
            <a:cxnSpLocks/>
          </p:cNvCxnSpPr>
          <p:nvPr/>
        </p:nvCxnSpPr>
        <p:spPr>
          <a:xfrm>
            <a:off x="4596140" y="2233920"/>
            <a:ext cx="3238589"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B24928B-5EBA-839F-529F-5DE4D71B9A67}"/>
              </a:ext>
            </a:extLst>
          </p:cNvPr>
          <p:cNvCxnSpPr>
            <a:cxnSpLocks/>
            <a:stCxn id="4" idx="2"/>
          </p:cNvCxnSpPr>
          <p:nvPr/>
        </p:nvCxnSpPr>
        <p:spPr>
          <a:xfrm>
            <a:off x="6241177" y="2015928"/>
            <a:ext cx="0" cy="217992"/>
          </a:xfrm>
          <a:prstGeom prst="line">
            <a:avLst/>
          </a:prstGeom>
          <a:ln w="15875"/>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771270FB-A5AF-0F40-5F1F-3A971B5B3BA2}"/>
              </a:ext>
            </a:extLst>
          </p:cNvPr>
          <p:cNvGrpSpPr/>
          <p:nvPr/>
        </p:nvGrpSpPr>
        <p:grpSpPr>
          <a:xfrm>
            <a:off x="3681740" y="2992197"/>
            <a:ext cx="1828800" cy="796107"/>
            <a:chOff x="3681740" y="2992197"/>
            <a:chExt cx="1828800" cy="796107"/>
          </a:xfrm>
        </p:grpSpPr>
        <p:sp>
          <p:nvSpPr>
            <p:cNvPr id="45" name="Rectangle 44">
              <a:extLst>
                <a:ext uri="{FF2B5EF4-FFF2-40B4-BE49-F238E27FC236}">
                  <a16:creationId xmlns:a16="http://schemas.microsoft.com/office/drawing/2014/main" id="{04B6C0C8-859A-7E48-EE02-ABA48530AD08}"/>
                </a:ext>
              </a:extLst>
            </p:cNvPr>
            <p:cNvSpPr/>
            <p:nvPr/>
          </p:nvSpPr>
          <p:spPr>
            <a:xfrm>
              <a:off x="3681740" y="3148224"/>
              <a:ext cx="1828800" cy="640080"/>
            </a:xfrm>
            <a:prstGeom prst="rect">
              <a:avLst/>
            </a:prstGeom>
            <a:solidFill>
              <a:srgbClr val="78A337"/>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Layer 1 coin (native tokens)</a:t>
              </a:r>
            </a:p>
          </p:txBody>
        </p:sp>
        <p:cxnSp>
          <p:nvCxnSpPr>
            <p:cNvPr id="89" name="Straight Connector 88">
              <a:extLst>
                <a:ext uri="{FF2B5EF4-FFF2-40B4-BE49-F238E27FC236}">
                  <a16:creationId xmlns:a16="http://schemas.microsoft.com/office/drawing/2014/main" id="{74440597-FEF7-3ECF-2B9D-D478F5223CA8}"/>
                </a:ext>
              </a:extLst>
            </p:cNvPr>
            <p:cNvCxnSpPr>
              <a:cxnSpLocks/>
              <a:stCxn id="11" idx="2"/>
              <a:endCxn id="45" idx="0"/>
            </p:cNvCxnSpPr>
            <p:nvPr/>
          </p:nvCxnSpPr>
          <p:spPr>
            <a:xfrm>
              <a:off x="4596140" y="2992197"/>
              <a:ext cx="0" cy="156027"/>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B301FC5C-9EFB-F47A-1101-ACA051E27B76}"/>
              </a:ext>
            </a:extLst>
          </p:cNvPr>
          <p:cNvGrpSpPr/>
          <p:nvPr/>
        </p:nvGrpSpPr>
        <p:grpSpPr>
          <a:xfrm>
            <a:off x="274007" y="3988905"/>
            <a:ext cx="10392085" cy="782027"/>
            <a:chOff x="274007" y="3988905"/>
            <a:chExt cx="10504242" cy="782027"/>
          </a:xfrm>
        </p:grpSpPr>
        <p:sp>
          <p:nvSpPr>
            <p:cNvPr id="19" name="Rectangle 18">
              <a:extLst>
                <a:ext uri="{FF2B5EF4-FFF2-40B4-BE49-F238E27FC236}">
                  <a16:creationId xmlns:a16="http://schemas.microsoft.com/office/drawing/2014/main" id="{32DF79EB-161B-238A-E77C-AC04E8041046}"/>
                </a:ext>
              </a:extLst>
            </p:cNvPr>
            <p:cNvSpPr/>
            <p:nvPr/>
          </p:nvSpPr>
          <p:spPr>
            <a:xfrm>
              <a:off x="340696" y="3988905"/>
              <a:ext cx="10437553" cy="782027"/>
            </a:xfrm>
            <a:prstGeom prst="rect">
              <a:avLst/>
            </a:prstGeom>
            <a:solidFill>
              <a:schemeClr val="bg2">
                <a:lumMod val="9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963AE3B4-4A5B-36A9-37DD-2EBB1F1BC7D4}"/>
                </a:ext>
              </a:extLst>
            </p:cNvPr>
            <p:cNvSpPr txBox="1"/>
            <p:nvPr/>
          </p:nvSpPr>
          <p:spPr>
            <a:xfrm>
              <a:off x="274007" y="4086116"/>
              <a:ext cx="2009311" cy="584775"/>
            </a:xfrm>
            <a:prstGeom prst="rect">
              <a:avLst/>
            </a:prstGeom>
          </p:spPr>
          <p:txBody>
            <a:bodyPr wrap="square" rtlCol="0" anchor="b">
              <a:spAutoFit/>
            </a:bodyPr>
            <a:lstStyle/>
            <a:p>
              <a:r>
                <a:rPr lang="en-US" sz="1600" dirty="0">
                  <a:solidFill>
                    <a:srgbClr val="243A52"/>
                  </a:solidFill>
                </a:rPr>
                <a:t>Built on an existing </a:t>
              </a:r>
              <a:br>
                <a:rPr lang="en-US" sz="1600" dirty="0">
                  <a:solidFill>
                    <a:srgbClr val="243A52"/>
                  </a:solidFill>
                </a:rPr>
              </a:br>
              <a:r>
                <a:rPr lang="en-US" sz="1600" dirty="0">
                  <a:solidFill>
                    <a:srgbClr val="243A52"/>
                  </a:solidFill>
                </a:rPr>
                <a:t>blockchain network</a:t>
              </a:r>
            </a:p>
          </p:txBody>
        </p:sp>
      </p:grpSp>
      <p:sp>
        <p:nvSpPr>
          <p:cNvPr id="6" name="Arrow: Up-Down 5">
            <a:extLst>
              <a:ext uri="{FF2B5EF4-FFF2-40B4-BE49-F238E27FC236}">
                <a16:creationId xmlns:a16="http://schemas.microsoft.com/office/drawing/2014/main" id="{8DE57A32-080B-8D92-3027-053F5443C559}"/>
              </a:ext>
            </a:extLst>
          </p:cNvPr>
          <p:cNvSpPr/>
          <p:nvPr/>
        </p:nvSpPr>
        <p:spPr>
          <a:xfrm>
            <a:off x="10974193" y="1799016"/>
            <a:ext cx="792443" cy="3558539"/>
          </a:xfrm>
          <a:prstGeom prst="upDownArrow">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FB7CEE7-12C4-7AEB-9FDB-FDC1C9F8F082}"/>
              </a:ext>
            </a:extLst>
          </p:cNvPr>
          <p:cNvSpPr txBox="1"/>
          <p:nvPr/>
        </p:nvSpPr>
        <p:spPr>
          <a:xfrm>
            <a:off x="10904973" y="2337722"/>
            <a:ext cx="930882" cy="338554"/>
          </a:xfrm>
          <a:prstGeom prst="rect">
            <a:avLst/>
          </a:prstGeom>
          <a:solidFill>
            <a:schemeClr val="bg1"/>
          </a:solidFill>
        </p:spPr>
        <p:txBody>
          <a:bodyPr wrap="square" rtlCol="0" anchor="b">
            <a:spAutoFit/>
          </a:bodyPr>
          <a:lstStyle/>
          <a:p>
            <a:pPr algn="l"/>
            <a:r>
              <a:rPr lang="en-US" sz="1600" dirty="0"/>
              <a:t>General</a:t>
            </a:r>
          </a:p>
        </p:txBody>
      </p:sp>
      <p:sp>
        <p:nvSpPr>
          <p:cNvPr id="8" name="TextBox 7">
            <a:extLst>
              <a:ext uri="{FF2B5EF4-FFF2-40B4-BE49-F238E27FC236}">
                <a16:creationId xmlns:a16="http://schemas.microsoft.com/office/drawing/2014/main" id="{7323E59A-1B6A-2C12-2628-BA5E8CDED7A2}"/>
              </a:ext>
            </a:extLst>
          </p:cNvPr>
          <p:cNvSpPr txBox="1"/>
          <p:nvPr/>
        </p:nvSpPr>
        <p:spPr>
          <a:xfrm>
            <a:off x="10904973" y="4432378"/>
            <a:ext cx="930882" cy="338554"/>
          </a:xfrm>
          <a:prstGeom prst="rect">
            <a:avLst/>
          </a:prstGeom>
          <a:solidFill>
            <a:schemeClr val="bg1"/>
          </a:solidFill>
        </p:spPr>
        <p:txBody>
          <a:bodyPr wrap="square" rtlCol="0" anchor="b">
            <a:spAutoFit/>
          </a:bodyPr>
          <a:lstStyle/>
          <a:p>
            <a:pPr algn="l"/>
            <a:r>
              <a:rPr lang="en-US" sz="1600" dirty="0"/>
              <a:t>Specific</a:t>
            </a:r>
          </a:p>
        </p:txBody>
      </p:sp>
      <p:sp>
        <p:nvSpPr>
          <p:cNvPr id="48" name="Rectangle 47">
            <a:extLst>
              <a:ext uri="{FF2B5EF4-FFF2-40B4-BE49-F238E27FC236}">
                <a16:creationId xmlns:a16="http://schemas.microsoft.com/office/drawing/2014/main" id="{975E6B7A-48FC-4086-24FC-A3426A558DB2}"/>
              </a:ext>
            </a:extLst>
          </p:cNvPr>
          <p:cNvSpPr/>
          <p:nvPr/>
        </p:nvSpPr>
        <p:spPr>
          <a:xfrm>
            <a:off x="2420099" y="4955388"/>
            <a:ext cx="1828800" cy="640080"/>
          </a:xfrm>
          <a:prstGeom prst="rect">
            <a:avLst/>
          </a:prstGeom>
          <a:solidFill>
            <a:srgbClr val="6E727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Governance tokens</a:t>
            </a:r>
          </a:p>
        </p:txBody>
      </p:sp>
      <p:sp>
        <p:nvSpPr>
          <p:cNvPr id="5" name="Rectangle 4">
            <a:extLst>
              <a:ext uri="{FF2B5EF4-FFF2-40B4-BE49-F238E27FC236}">
                <a16:creationId xmlns:a16="http://schemas.microsoft.com/office/drawing/2014/main" id="{37D3E580-82B2-BC67-8B34-051A930D369E}"/>
              </a:ext>
            </a:extLst>
          </p:cNvPr>
          <p:cNvSpPr/>
          <p:nvPr/>
        </p:nvSpPr>
        <p:spPr>
          <a:xfrm>
            <a:off x="357619" y="4955388"/>
            <a:ext cx="1828800" cy="640080"/>
          </a:xfrm>
          <a:prstGeom prst="rect">
            <a:avLst/>
          </a:prstGeom>
          <a:solidFill>
            <a:srgbClr val="65696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Stablecoins</a:t>
            </a:r>
          </a:p>
        </p:txBody>
      </p:sp>
      <p:sp>
        <p:nvSpPr>
          <p:cNvPr id="10" name="Rectangle 9">
            <a:extLst>
              <a:ext uri="{FF2B5EF4-FFF2-40B4-BE49-F238E27FC236}">
                <a16:creationId xmlns:a16="http://schemas.microsoft.com/office/drawing/2014/main" id="{054E8FE0-2E6E-6D6E-C0C2-DFF31A03E094}"/>
              </a:ext>
            </a:extLst>
          </p:cNvPr>
          <p:cNvSpPr/>
          <p:nvPr/>
        </p:nvSpPr>
        <p:spPr>
          <a:xfrm>
            <a:off x="4498848" y="4955388"/>
            <a:ext cx="1828800" cy="640080"/>
          </a:xfrm>
          <a:prstGeom prst="rect">
            <a:avLst/>
          </a:prstGeom>
          <a:solidFill>
            <a:srgbClr val="777B8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Utility tokens</a:t>
            </a:r>
          </a:p>
        </p:txBody>
      </p:sp>
      <p:sp>
        <p:nvSpPr>
          <p:cNvPr id="22" name="Rectangle 21">
            <a:extLst>
              <a:ext uri="{FF2B5EF4-FFF2-40B4-BE49-F238E27FC236}">
                <a16:creationId xmlns:a16="http://schemas.microsoft.com/office/drawing/2014/main" id="{D3AB867D-84C3-0EE4-13E9-D07C306B5D80}"/>
              </a:ext>
            </a:extLst>
          </p:cNvPr>
          <p:cNvSpPr/>
          <p:nvPr/>
        </p:nvSpPr>
        <p:spPr>
          <a:xfrm>
            <a:off x="6733540" y="4955388"/>
            <a:ext cx="1828800" cy="640080"/>
          </a:xfrm>
          <a:prstGeom prst="rect">
            <a:avLst/>
          </a:prstGeom>
          <a:solidFill>
            <a:srgbClr val="81858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Nonfungible tokens (NFTs)</a:t>
            </a:r>
          </a:p>
        </p:txBody>
      </p:sp>
      <p:sp>
        <p:nvSpPr>
          <p:cNvPr id="24" name="Rectangle 23">
            <a:extLst>
              <a:ext uri="{FF2B5EF4-FFF2-40B4-BE49-F238E27FC236}">
                <a16:creationId xmlns:a16="http://schemas.microsoft.com/office/drawing/2014/main" id="{9BC4ACED-0515-E9CD-CA32-784589B18A5C}"/>
              </a:ext>
            </a:extLst>
          </p:cNvPr>
          <p:cNvSpPr/>
          <p:nvPr/>
        </p:nvSpPr>
        <p:spPr>
          <a:xfrm>
            <a:off x="8837181" y="4955388"/>
            <a:ext cx="1828800" cy="640080"/>
          </a:xfrm>
          <a:prstGeom prst="rect">
            <a:avLst/>
          </a:prstGeom>
          <a:solidFill>
            <a:srgbClr val="8B8F9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Others</a:t>
            </a:r>
          </a:p>
        </p:txBody>
      </p:sp>
      <p:cxnSp>
        <p:nvCxnSpPr>
          <p:cNvPr id="28" name="Straight Connector 27">
            <a:extLst>
              <a:ext uri="{FF2B5EF4-FFF2-40B4-BE49-F238E27FC236}">
                <a16:creationId xmlns:a16="http://schemas.microsoft.com/office/drawing/2014/main" id="{07AFC7DF-48E3-3173-4E6C-90198F9F8857}"/>
              </a:ext>
            </a:extLst>
          </p:cNvPr>
          <p:cNvCxnSpPr>
            <a:stCxn id="46" idx="2"/>
            <a:endCxn id="48" idx="0"/>
          </p:cNvCxnSpPr>
          <p:nvPr/>
        </p:nvCxnSpPr>
        <p:spPr>
          <a:xfrm>
            <a:off x="3334499" y="4698719"/>
            <a:ext cx="0" cy="256669"/>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0A25B0D-CF92-8700-2D75-6A44F9F504AC}"/>
              </a:ext>
            </a:extLst>
          </p:cNvPr>
          <p:cNvCxnSpPr/>
          <p:nvPr/>
        </p:nvCxnSpPr>
        <p:spPr>
          <a:xfrm flipH="1">
            <a:off x="1272019" y="4801564"/>
            <a:ext cx="4138181"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4AF0F93-E369-DB7C-9253-2860580DD0D9}"/>
              </a:ext>
            </a:extLst>
          </p:cNvPr>
          <p:cNvCxnSpPr>
            <a:cxnSpLocks/>
            <a:stCxn id="10" idx="0"/>
          </p:cNvCxnSpPr>
          <p:nvPr/>
        </p:nvCxnSpPr>
        <p:spPr>
          <a:xfrm flipV="1">
            <a:off x="5413248" y="4801564"/>
            <a:ext cx="0" cy="15382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6611D75-57C3-3086-A5AC-B1BCE0FD294E}"/>
              </a:ext>
            </a:extLst>
          </p:cNvPr>
          <p:cNvCxnSpPr>
            <a:cxnSpLocks/>
            <a:stCxn id="5" idx="0"/>
          </p:cNvCxnSpPr>
          <p:nvPr/>
        </p:nvCxnSpPr>
        <p:spPr>
          <a:xfrm flipV="1">
            <a:off x="1272019" y="4801564"/>
            <a:ext cx="0" cy="15382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7DA0D37-C2F0-5E6D-9BC0-605C5EDB4FB3}"/>
              </a:ext>
            </a:extLst>
          </p:cNvPr>
          <p:cNvCxnSpPr>
            <a:stCxn id="22" idx="0"/>
          </p:cNvCxnSpPr>
          <p:nvPr/>
        </p:nvCxnSpPr>
        <p:spPr>
          <a:xfrm flipV="1">
            <a:off x="7647940" y="4801564"/>
            <a:ext cx="0" cy="15382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6A80304-8499-B847-A894-663A84142DA1}"/>
              </a:ext>
            </a:extLst>
          </p:cNvPr>
          <p:cNvCxnSpPr/>
          <p:nvPr/>
        </p:nvCxnSpPr>
        <p:spPr>
          <a:xfrm>
            <a:off x="7647940" y="4801564"/>
            <a:ext cx="2103641"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39126D1-5FDF-87AA-F728-CF5DB9836E47}"/>
              </a:ext>
            </a:extLst>
          </p:cNvPr>
          <p:cNvCxnSpPr>
            <a:cxnSpLocks/>
            <a:stCxn id="24" idx="0"/>
          </p:cNvCxnSpPr>
          <p:nvPr/>
        </p:nvCxnSpPr>
        <p:spPr>
          <a:xfrm flipV="1">
            <a:off x="9751581" y="4801564"/>
            <a:ext cx="0" cy="153824"/>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46FC03C-5E56-85ED-FAFE-EC5852FD2811}"/>
              </a:ext>
            </a:extLst>
          </p:cNvPr>
          <p:cNvCxnSpPr>
            <a:cxnSpLocks/>
            <a:stCxn id="18" idx="2"/>
          </p:cNvCxnSpPr>
          <p:nvPr/>
        </p:nvCxnSpPr>
        <p:spPr>
          <a:xfrm>
            <a:off x="8699500" y="4698719"/>
            <a:ext cx="0" cy="102845"/>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57C9791-7094-852A-44F4-D5BF8B8941AD}"/>
              </a:ext>
            </a:extLst>
          </p:cNvPr>
          <p:cNvSpPr/>
          <p:nvPr/>
        </p:nvSpPr>
        <p:spPr>
          <a:xfrm>
            <a:off x="7785100" y="4058639"/>
            <a:ext cx="1828800" cy="640080"/>
          </a:xfrm>
          <a:prstGeom prst="rect">
            <a:avLst/>
          </a:prstGeom>
          <a:solidFill>
            <a:srgbClr val="243A5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Smart contracts</a:t>
            </a:r>
          </a:p>
        </p:txBody>
      </p:sp>
      <p:cxnSp>
        <p:nvCxnSpPr>
          <p:cNvPr id="38" name="Straight Connector 37">
            <a:extLst>
              <a:ext uri="{FF2B5EF4-FFF2-40B4-BE49-F238E27FC236}">
                <a16:creationId xmlns:a16="http://schemas.microsoft.com/office/drawing/2014/main" id="{B668A23F-9250-823C-2FE3-BFE41C9F0C93}"/>
              </a:ext>
            </a:extLst>
          </p:cNvPr>
          <p:cNvCxnSpPr>
            <a:cxnSpLocks/>
          </p:cNvCxnSpPr>
          <p:nvPr/>
        </p:nvCxnSpPr>
        <p:spPr>
          <a:xfrm flipH="1" flipV="1">
            <a:off x="3326879" y="3925443"/>
            <a:ext cx="5372621" cy="6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1A3D01-2E68-2D9A-55E2-B9927A494F66}"/>
              </a:ext>
            </a:extLst>
          </p:cNvPr>
          <p:cNvCxnSpPr>
            <a:cxnSpLocks/>
            <a:stCxn id="18" idx="0"/>
          </p:cNvCxnSpPr>
          <p:nvPr/>
        </p:nvCxnSpPr>
        <p:spPr>
          <a:xfrm flipV="1">
            <a:off x="8699500" y="3925504"/>
            <a:ext cx="0" cy="13313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B2CBAA8-58D0-8669-31CE-16086734C0AC}"/>
              </a:ext>
            </a:extLst>
          </p:cNvPr>
          <p:cNvCxnSpPr>
            <a:cxnSpLocks/>
          </p:cNvCxnSpPr>
          <p:nvPr/>
        </p:nvCxnSpPr>
        <p:spPr>
          <a:xfrm flipV="1">
            <a:off x="3326879" y="3925504"/>
            <a:ext cx="0" cy="13313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AE249BB-7AA8-C1CD-4088-1214F8F177F8}"/>
              </a:ext>
            </a:extLst>
          </p:cNvPr>
          <p:cNvCxnSpPr>
            <a:cxnSpLocks/>
            <a:stCxn id="45" idx="2"/>
          </p:cNvCxnSpPr>
          <p:nvPr/>
        </p:nvCxnSpPr>
        <p:spPr>
          <a:xfrm>
            <a:off x="4596140" y="3788304"/>
            <a:ext cx="0" cy="13720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D5CB79FE-A743-B58E-76CB-F8B66BF25A5E}"/>
              </a:ext>
            </a:extLst>
          </p:cNvPr>
          <p:cNvSpPr/>
          <p:nvPr/>
        </p:nvSpPr>
        <p:spPr>
          <a:xfrm>
            <a:off x="2420099" y="4058639"/>
            <a:ext cx="1828800" cy="640080"/>
          </a:xfrm>
          <a:prstGeom prst="rect">
            <a:avLst/>
          </a:prstGeom>
          <a:solidFill>
            <a:srgbClr val="1E334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Layer 2 (fungible) tokens</a:t>
            </a:r>
          </a:p>
        </p:txBody>
      </p:sp>
    </p:spTree>
    <p:custDataLst>
      <p:tags r:id="rId1"/>
    </p:custDataLst>
    <p:extLst>
      <p:ext uri="{BB962C8B-B14F-4D97-AF65-F5344CB8AC3E}">
        <p14:creationId xmlns:p14="http://schemas.microsoft.com/office/powerpoint/2010/main" val="320754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right)">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p:txBody>
          <a:bodyPr/>
          <a:lstStyle/>
          <a:p>
            <a:r>
              <a:rPr lang="en-US" dirty="0"/>
              <a:t>Terms to Know – Bitcoin</a:t>
            </a:r>
          </a:p>
        </p:txBody>
      </p:sp>
      <p:pic>
        <p:nvPicPr>
          <p:cNvPr id="11" name="Picture Placeholder 10">
            <a:extLst>
              <a:ext uri="{FF2B5EF4-FFF2-40B4-BE49-F238E27FC236}">
                <a16:creationId xmlns:a16="http://schemas.microsoft.com/office/drawing/2014/main" id="{48589E3B-15F5-348B-DDBF-2550DA4B2704}"/>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p:pic>
      <p:sp>
        <p:nvSpPr>
          <p:cNvPr id="13" name="Text Placeholder 3">
            <a:extLst>
              <a:ext uri="{FF2B5EF4-FFF2-40B4-BE49-F238E27FC236}">
                <a16:creationId xmlns:a16="http://schemas.microsoft.com/office/drawing/2014/main" id="{3B7639DF-E4D1-47E7-F930-EA71C4748800}"/>
              </a:ext>
            </a:extLst>
          </p:cNvPr>
          <p:cNvSpPr>
            <a:spLocks noGrp="1"/>
          </p:cNvSpPr>
          <p:nvPr>
            <p:ph type="body" sz="quarter" idx="10"/>
          </p:nvPr>
        </p:nvSpPr>
        <p:spPr>
          <a:xfrm>
            <a:off x="1503969" y="1271199"/>
            <a:ext cx="4592031" cy="4518025"/>
          </a:xfrm>
        </p:spPr>
        <p:txBody>
          <a:bodyPr/>
          <a:lstStyle/>
          <a:p>
            <a:pPr>
              <a:buClr>
                <a:schemeClr val="accent1"/>
              </a:buClr>
            </a:pPr>
            <a:r>
              <a:rPr lang="en-US" b="0" dirty="0"/>
              <a:t>Bitcoin</a:t>
            </a:r>
          </a:p>
          <a:p>
            <a:pPr marL="342900" indent="-342900">
              <a:buClr>
                <a:schemeClr val="accent1"/>
              </a:buClr>
              <a:buFont typeface="Wingdings" panose="05000000000000000000" pitchFamily="2" charset="2"/>
              <a:buChar char="§"/>
            </a:pPr>
            <a:r>
              <a:rPr lang="en-US" sz="2000" dirty="0"/>
              <a:t>Created in 2008 as a peer-to-peer payment system</a:t>
            </a:r>
            <a:endParaRPr lang="en-US" sz="2000" strike="sngStrike" dirty="0">
              <a:solidFill>
                <a:srgbClr val="FF0000"/>
              </a:solidFill>
            </a:endParaRPr>
          </a:p>
          <a:p>
            <a:pPr marL="342900" indent="-342900">
              <a:buClr>
                <a:schemeClr val="accent1"/>
              </a:buClr>
              <a:buFont typeface="Wingdings" panose="05000000000000000000" pitchFamily="2" charset="2"/>
              <a:buChar char="§"/>
            </a:pPr>
            <a:r>
              <a:rPr lang="en-US" sz="2000" dirty="0"/>
              <a:t>One of thousands of cryptocurrencies in existence</a:t>
            </a:r>
          </a:p>
          <a:p>
            <a:pPr marL="342900" indent="-342900">
              <a:buClr>
                <a:schemeClr val="accent1"/>
              </a:buClr>
              <a:buFont typeface="Wingdings" panose="05000000000000000000" pitchFamily="2" charset="2"/>
              <a:buChar char="§"/>
            </a:pPr>
            <a:r>
              <a:rPr lang="en-US" sz="2000" dirty="0"/>
              <a:t>Currently the largest cryptocurrency by market share</a:t>
            </a:r>
          </a:p>
          <a:p>
            <a:pPr marL="342900" indent="-342900">
              <a:buClr>
                <a:schemeClr val="accent1"/>
              </a:buClr>
              <a:buFont typeface="Wingdings" panose="05000000000000000000" pitchFamily="2" charset="2"/>
              <a:buChar char="§"/>
            </a:pPr>
            <a:r>
              <a:rPr lang="en-US" sz="2000" dirty="0"/>
              <a:t>Limited in its total availability</a:t>
            </a:r>
          </a:p>
        </p:txBody>
      </p:sp>
    </p:spTree>
    <p:custDataLst>
      <p:tags r:id="rId1"/>
    </p:custDataLst>
    <p:extLst>
      <p:ext uri="{BB962C8B-B14F-4D97-AF65-F5344CB8AC3E}">
        <p14:creationId xmlns:p14="http://schemas.microsoft.com/office/powerpoint/2010/main" val="545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p:txBody>
          <a:bodyPr/>
          <a:lstStyle/>
          <a:p>
            <a:r>
              <a:rPr lang="en-US" dirty="0"/>
              <a:t>Terms to Know – Blockchain</a:t>
            </a:r>
          </a:p>
        </p:txBody>
      </p:sp>
      <p:pic>
        <p:nvPicPr>
          <p:cNvPr id="7" name="Picture Placeholder 6" descr="Image of a representation of a blockchain with many connections">
            <a:extLst>
              <a:ext uri="{FF2B5EF4-FFF2-40B4-BE49-F238E27FC236}">
                <a16:creationId xmlns:a16="http://schemas.microsoft.com/office/drawing/2014/main" id="{9245FE9B-EE9B-9475-D865-AFAB7558D79D}"/>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l="17082" r="17082"/>
          <a:stretch>
            <a:fillRect/>
          </a:stretch>
        </p:blipFill>
        <p:spPr/>
      </p:pic>
      <p:sp>
        <p:nvSpPr>
          <p:cNvPr id="13" name="Text Placeholder 3">
            <a:extLst>
              <a:ext uri="{FF2B5EF4-FFF2-40B4-BE49-F238E27FC236}">
                <a16:creationId xmlns:a16="http://schemas.microsoft.com/office/drawing/2014/main" id="{3B7639DF-E4D1-47E7-F930-EA71C4748800}"/>
              </a:ext>
            </a:extLst>
          </p:cNvPr>
          <p:cNvSpPr>
            <a:spLocks noGrp="1"/>
          </p:cNvSpPr>
          <p:nvPr>
            <p:ph type="body" sz="quarter" idx="10"/>
          </p:nvPr>
        </p:nvSpPr>
        <p:spPr>
          <a:xfrm>
            <a:off x="1503969" y="1271199"/>
            <a:ext cx="4592031" cy="4518025"/>
          </a:xfrm>
        </p:spPr>
        <p:txBody>
          <a:bodyPr/>
          <a:lstStyle/>
          <a:p>
            <a:pPr>
              <a:buClr>
                <a:schemeClr val="accent1"/>
              </a:buClr>
            </a:pPr>
            <a:r>
              <a:rPr lang="en-US" dirty="0"/>
              <a:t>Blockchain</a:t>
            </a:r>
            <a:endParaRPr lang="en-US" b="0" dirty="0"/>
          </a:p>
          <a:p>
            <a:pPr marL="342900" indent="-342900">
              <a:buClr>
                <a:schemeClr val="accent1"/>
              </a:buClr>
              <a:buFont typeface="Wingdings" panose="05000000000000000000" pitchFamily="2" charset="2"/>
              <a:buChar char="§"/>
            </a:pPr>
            <a:r>
              <a:rPr lang="en-US" sz="2000" dirty="0"/>
              <a:t>Append-only digital ledger of unchangeable blocks of transactions distributed across a computer network</a:t>
            </a:r>
          </a:p>
          <a:p>
            <a:pPr marL="342900" indent="-342900">
              <a:buClr>
                <a:schemeClr val="accent1"/>
              </a:buClr>
              <a:buFont typeface="Wingdings" panose="05000000000000000000" pitchFamily="2" charset="2"/>
              <a:buChar char="§"/>
            </a:pPr>
            <a:r>
              <a:rPr lang="en-US" sz="2000" dirty="0"/>
              <a:t>Underlying technology makes it trustable without a central authority or middlemen</a:t>
            </a:r>
          </a:p>
          <a:p>
            <a:pPr marL="342900" indent="-342900">
              <a:buClr>
                <a:schemeClr val="accent1"/>
              </a:buClr>
              <a:buFont typeface="Wingdings" panose="05000000000000000000" pitchFamily="2" charset="2"/>
              <a:buChar char="§"/>
            </a:pPr>
            <a:r>
              <a:rPr lang="en-US" sz="2000" dirty="0"/>
              <a:t>All cryptocurrencies exist on a blockchain</a:t>
            </a:r>
          </a:p>
        </p:txBody>
      </p:sp>
    </p:spTree>
    <p:custDataLst>
      <p:tags r:id="rId1"/>
    </p:custDataLst>
    <p:extLst>
      <p:ext uri="{BB962C8B-B14F-4D97-AF65-F5344CB8AC3E}">
        <p14:creationId xmlns:p14="http://schemas.microsoft.com/office/powerpoint/2010/main" val="119239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2CFF-669E-414B-AC40-AEC708703615}"/>
              </a:ext>
            </a:extLst>
          </p:cNvPr>
          <p:cNvSpPr>
            <a:spLocks noGrp="1"/>
          </p:cNvSpPr>
          <p:nvPr>
            <p:ph type="ctrTitle"/>
          </p:nvPr>
        </p:nvSpPr>
        <p:spPr>
          <a:xfrm>
            <a:off x="1371599" y="99588"/>
            <a:ext cx="10600441" cy="936332"/>
          </a:xfrm>
        </p:spPr>
        <p:txBody>
          <a:bodyPr/>
          <a:lstStyle/>
          <a:p>
            <a:r>
              <a:rPr lang="en-US" dirty="0"/>
              <a:t>Terms to Know – Non-Fungible Token</a:t>
            </a:r>
          </a:p>
        </p:txBody>
      </p:sp>
      <p:pic>
        <p:nvPicPr>
          <p:cNvPr id="7" name="Picture Placeholder 6" descr="Illustration referencing the famous monkey NFTs">
            <a:extLst>
              <a:ext uri="{FF2B5EF4-FFF2-40B4-BE49-F238E27FC236}">
                <a16:creationId xmlns:a16="http://schemas.microsoft.com/office/drawing/2014/main" id="{404859A2-4742-6ABF-96EF-282842C857F4}"/>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t="11831" b="11831"/>
          <a:stretch>
            <a:fillRect/>
          </a:stretch>
        </p:blipFill>
        <p:spPr/>
      </p:pic>
      <p:sp>
        <p:nvSpPr>
          <p:cNvPr id="13" name="Text Placeholder 3">
            <a:extLst>
              <a:ext uri="{FF2B5EF4-FFF2-40B4-BE49-F238E27FC236}">
                <a16:creationId xmlns:a16="http://schemas.microsoft.com/office/drawing/2014/main" id="{3B7639DF-E4D1-47E7-F930-EA71C4748800}"/>
              </a:ext>
            </a:extLst>
          </p:cNvPr>
          <p:cNvSpPr>
            <a:spLocks noGrp="1"/>
          </p:cNvSpPr>
          <p:nvPr>
            <p:ph type="body" sz="quarter" idx="10"/>
          </p:nvPr>
        </p:nvSpPr>
        <p:spPr>
          <a:xfrm>
            <a:off x="1503969" y="1271199"/>
            <a:ext cx="4592031" cy="4518025"/>
          </a:xfrm>
        </p:spPr>
        <p:txBody>
          <a:bodyPr/>
          <a:lstStyle/>
          <a:p>
            <a:pPr>
              <a:buClr>
                <a:schemeClr val="accent1"/>
              </a:buClr>
            </a:pPr>
            <a:r>
              <a:rPr lang="en-US" dirty="0"/>
              <a:t>Non-Fungible Token (NFT)</a:t>
            </a:r>
            <a:endParaRPr lang="en-US" b="0" dirty="0"/>
          </a:p>
          <a:p>
            <a:pPr marL="342900" indent="-342900">
              <a:buClr>
                <a:schemeClr val="accent1"/>
              </a:buClr>
              <a:buFont typeface="Wingdings" panose="05000000000000000000" pitchFamily="2" charset="2"/>
              <a:buChar char="§"/>
            </a:pPr>
            <a:r>
              <a:rPr lang="en-US" sz="2000" dirty="0"/>
              <a:t>One-of-a-kind digital asset </a:t>
            </a:r>
          </a:p>
          <a:p>
            <a:pPr marL="342900" indent="-342900">
              <a:buClr>
                <a:schemeClr val="accent1"/>
              </a:buClr>
              <a:buFont typeface="Wingdings" panose="05000000000000000000" pitchFamily="2" charset="2"/>
              <a:buChar char="§"/>
            </a:pPr>
            <a:r>
              <a:rPr lang="en-US" sz="2000" dirty="0"/>
              <a:t>Proof of ownership, which is recorded on a blockchain, of a unique asset</a:t>
            </a:r>
            <a:endParaRPr lang="en-US" sz="2000" strike="sngStrike" dirty="0">
              <a:solidFill>
                <a:srgbClr val="FF0000"/>
              </a:solidFill>
            </a:endParaRPr>
          </a:p>
          <a:p>
            <a:pPr marL="342900" indent="-342900">
              <a:buClr>
                <a:schemeClr val="accent1"/>
              </a:buClr>
              <a:buFont typeface="Wingdings" panose="05000000000000000000" pitchFamily="2" charset="2"/>
              <a:buChar char="§"/>
            </a:pPr>
            <a:r>
              <a:rPr lang="en-US" sz="2000" dirty="0"/>
              <a:t>Potential uses:</a:t>
            </a:r>
          </a:p>
          <a:p>
            <a:pPr marL="511175" indent="-168275">
              <a:buClr>
                <a:schemeClr val="accent1"/>
              </a:buClr>
              <a:buFont typeface="Wingdings" panose="05000000000000000000" pitchFamily="2" charset="2"/>
              <a:buChar char="§"/>
            </a:pPr>
            <a:r>
              <a:rPr lang="en-US" sz="2000" dirty="0"/>
              <a:t>Establishing a record of purchase and potentially ownership and authenticity of a digital asset </a:t>
            </a:r>
          </a:p>
          <a:p>
            <a:pPr marL="511175" indent="-168275">
              <a:buClr>
                <a:schemeClr val="accent1"/>
              </a:buClr>
              <a:buFont typeface="Wingdings" panose="05000000000000000000" pitchFamily="2" charset="2"/>
              <a:buChar char="§"/>
            </a:pPr>
            <a:r>
              <a:rPr lang="en-US" sz="2000" dirty="0"/>
              <a:t>Digital art</a:t>
            </a:r>
          </a:p>
          <a:p>
            <a:pPr marL="511175" indent="-168275">
              <a:buClr>
                <a:schemeClr val="accent1"/>
              </a:buClr>
              <a:buFont typeface="Wingdings" panose="05000000000000000000" pitchFamily="2" charset="2"/>
              <a:buChar char="§"/>
            </a:pPr>
            <a:r>
              <a:rPr lang="en-US" sz="2000" dirty="0"/>
              <a:t>Digital collectables (e.g., virtual real estate)</a:t>
            </a:r>
          </a:p>
        </p:txBody>
      </p:sp>
    </p:spTree>
    <p:custDataLst>
      <p:tags r:id="rId1"/>
    </p:custDataLst>
    <p:extLst>
      <p:ext uri="{BB962C8B-B14F-4D97-AF65-F5344CB8AC3E}">
        <p14:creationId xmlns:p14="http://schemas.microsoft.com/office/powerpoint/2010/main" val="1331808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8TaE67KI"/>
  <p:tag name="ARTICULATE_SLIDE_COUNT" val="4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FINRED">
      <a:dk1>
        <a:srgbClr val="000000"/>
      </a:dk1>
      <a:lt1>
        <a:srgbClr val="FFFFFF"/>
      </a:lt1>
      <a:dk2>
        <a:srgbClr val="44546A"/>
      </a:dk2>
      <a:lt2>
        <a:srgbClr val="E7E6E6"/>
      </a:lt2>
      <a:accent1>
        <a:srgbClr val="182C42"/>
      </a:accent1>
      <a:accent2>
        <a:srgbClr val="F2B229"/>
      </a:accent2>
      <a:accent3>
        <a:srgbClr val="686C6F"/>
      </a:accent3>
      <a:accent4>
        <a:srgbClr val="71993F"/>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b"/>
      <a:lstStyle>
        <a:defPPr algn="l">
          <a:defRPr sz="3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0BB4C8239EA34DA2FDDC79B188675E" ma:contentTypeVersion="7" ma:contentTypeDescription="Create a new document." ma:contentTypeScope="" ma:versionID="45e02565dcb533cd58c6e8795e6199f1">
  <xsd:schema xmlns:xsd="http://www.w3.org/2001/XMLSchema" xmlns:xs="http://www.w3.org/2001/XMLSchema" xmlns:p="http://schemas.microsoft.com/office/2006/metadata/properties" xmlns:ns2="a0b65a77-b58f-451e-bdda-4386beea73ce" xmlns:ns3="c4405390-e211-4e2c-b598-f2b160372a26" targetNamespace="http://schemas.microsoft.com/office/2006/metadata/properties" ma:root="true" ma:fieldsID="ceee63c908f533f6db53c35731f7bd5a" ns2:_="" ns3:_="">
    <xsd:import namespace="a0b65a77-b58f-451e-bdda-4386beea73ce"/>
    <xsd:import namespace="c4405390-e211-4e2c-b598-f2b160372a2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b65a77-b58f-451e-bdda-4386beea73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7c8b2d4-3706-4054-9f74-f7045d69936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405390-e211-4e2c-b598-f2b160372a2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7956133-615f-40f3-bd47-a6bea13f6fdb}" ma:internalName="TaxCatchAll" ma:showField="CatchAllData" ma:web="c4405390-e211-4e2c-b598-f2b160372a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4405390-e211-4e2c-b598-f2b160372a26" xsi:nil="true"/>
    <lcf76f155ced4ddcb4097134ff3c332f xmlns="a0b65a77-b58f-451e-bdda-4386beea73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648DF7-FB0A-4292-93BA-494E44B2CCA7}">
  <ds:schemaRefs>
    <ds:schemaRef ds:uri="http://schemas.microsoft.com/sharepoint/v3/contenttype/forms"/>
  </ds:schemaRefs>
</ds:datastoreItem>
</file>

<file path=customXml/itemProps2.xml><?xml version="1.0" encoding="utf-8"?>
<ds:datastoreItem xmlns:ds="http://schemas.openxmlformats.org/officeDocument/2006/customXml" ds:itemID="{23597E65-8BE4-400C-B9EF-679EDD2A2670}">
  <ds:schemaRefs>
    <ds:schemaRef ds:uri="a0b65a77-b58f-451e-bdda-4386beea73ce"/>
    <ds:schemaRef ds:uri="c4405390-e211-4e2c-b598-f2b160372a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DCAC5AE-10CB-4853-8267-0F47CA7E032C}">
  <ds:schemaRefs>
    <ds:schemaRef ds:uri="http://purl.org/dc/elements/1.1/"/>
    <ds:schemaRef ds:uri="http://schemas.openxmlformats.org/package/2006/metadata/core-properties"/>
    <ds:schemaRef ds:uri="http://purl.org/dc/terms/"/>
    <ds:schemaRef ds:uri="a0b65a77-b58f-451e-bdda-4386beea73ce"/>
    <ds:schemaRef ds:uri="http://schemas.microsoft.com/office/2006/documentManagement/types"/>
    <ds:schemaRef ds:uri="http://schemas.microsoft.com/office/2006/metadata/properties"/>
    <ds:schemaRef ds:uri="c4405390-e211-4e2c-b598-f2b160372a26"/>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5402</TotalTime>
  <Words>1687</Words>
  <Application>Microsoft Office PowerPoint</Application>
  <PresentationFormat>Widescreen</PresentationFormat>
  <Paragraphs>276</Paragraphs>
  <Slides>34</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Arial Black</vt:lpstr>
      <vt:lpstr>Calibri</vt:lpstr>
      <vt:lpstr>Congenial</vt:lpstr>
      <vt:lpstr>Fira Sans Extra Condensed SemiBold</vt:lpstr>
      <vt:lpstr>Roboto</vt:lpstr>
      <vt:lpstr>Wingdings</vt:lpstr>
      <vt:lpstr>Office Theme</vt:lpstr>
      <vt:lpstr>Exploring Digital (Crypto) Assets</vt:lpstr>
      <vt:lpstr>Disclaimer</vt:lpstr>
      <vt:lpstr>Agenda</vt:lpstr>
      <vt:lpstr>Types of Digital (Crypto) Assets</vt:lpstr>
      <vt:lpstr>What is a Digital Asset?</vt:lpstr>
      <vt:lpstr>The Digital Asset Ecosystem</vt:lpstr>
      <vt:lpstr>Terms to Know – Bitcoin</vt:lpstr>
      <vt:lpstr>Terms to Know – Blockchain</vt:lpstr>
      <vt:lpstr>Terms to Know – Non-Fungible Token</vt:lpstr>
      <vt:lpstr>More Terms to Know</vt:lpstr>
      <vt:lpstr>Investing in Digital Assets and the Associated Risks</vt:lpstr>
      <vt:lpstr>The Investment Spectrum</vt:lpstr>
      <vt:lpstr>Digital Asset Investing – Market Risks</vt:lpstr>
      <vt:lpstr>Digital Asset Investing – Operational Risks</vt:lpstr>
      <vt:lpstr>Digital Asset Investing – Fraud Risks</vt:lpstr>
      <vt:lpstr>Digital Asset Investing – Cybersecurity Risks</vt:lpstr>
      <vt:lpstr>Frauds, Scams, and Unlawful Practices</vt:lpstr>
      <vt:lpstr>Frauds, Thefts, and Scams Examples</vt:lpstr>
      <vt:lpstr>“Red Flags”</vt:lpstr>
      <vt:lpstr>Personal Impact of Digital Asset Fraud</vt:lpstr>
      <vt:lpstr>If You Experience Digital Asset Fraud</vt:lpstr>
      <vt:lpstr>Be Cautious and Beware!</vt:lpstr>
      <vt:lpstr>Activity 1: Identify the Type of Scam</vt:lpstr>
      <vt:lpstr>Activity 2: Identify the Type of Scam</vt:lpstr>
      <vt:lpstr>How to Report Frauds, Thefts, and Scams</vt:lpstr>
      <vt:lpstr>Submitting a Complaint</vt:lpstr>
      <vt:lpstr>Reporting Frauds and Scams</vt:lpstr>
      <vt:lpstr>Potential Tax Implications</vt:lpstr>
      <vt:lpstr>Tax Treatments</vt:lpstr>
      <vt:lpstr>Common Transactions to Report</vt:lpstr>
      <vt:lpstr>Common Transactions to Report (cont.)</vt:lpstr>
      <vt:lpstr>Tracking Your Potential Tax Liability</vt:lpstr>
      <vt:lpstr>Summary and Review</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Weaver</dc:creator>
  <cp:lastModifiedBy>Rohrer, Sarah S CIV USCG HSWL FO CAPE MAY (USA)</cp:lastModifiedBy>
  <cp:revision>59</cp:revision>
  <dcterms:created xsi:type="dcterms:W3CDTF">2021-06-01T16:43:47Z</dcterms:created>
  <dcterms:modified xsi:type="dcterms:W3CDTF">2023-07-20T16:19:12Z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65A25BF7-414A-4981-B32E-B1ED05199C93</vt:lpwstr>
  </property>
  <property fmtid="{D5CDD505-2E9C-101B-9397-08002B2CF9AE}" pid="3" name="ArticulatePath">
    <vt:lpwstr>USAAEF PPT Template_7July2021</vt:lpwstr>
  </property>
  <property fmtid="{D5CDD505-2E9C-101B-9397-08002B2CF9AE}" pid="4" name="ContentTypeId">
    <vt:lpwstr>0x010100F90BB4C8239EA34DA2FDDC79B188675E</vt:lpwstr>
  </property>
  <property fmtid="{D5CDD505-2E9C-101B-9397-08002B2CF9AE}" pid="5" name="MediaServiceImageTags">
    <vt:lpwstr/>
  </property>
  <property fmtid="{D5CDD505-2E9C-101B-9397-08002B2CF9AE}" pid="6" name="MSIP_Label_21b8b91c-28ee-4d1f-b2ad-f390f537babc_Enabled">
    <vt:lpwstr>true</vt:lpwstr>
  </property>
  <property fmtid="{D5CDD505-2E9C-101B-9397-08002B2CF9AE}" pid="7" name="MSIP_Label_21b8b91c-28ee-4d1f-b2ad-f390f537babc_SetDate">
    <vt:lpwstr>2023-03-08T17:38:39Z</vt:lpwstr>
  </property>
  <property fmtid="{D5CDD505-2E9C-101B-9397-08002B2CF9AE}" pid="8" name="MSIP_Label_21b8b91c-28ee-4d1f-b2ad-f390f537babc_Method">
    <vt:lpwstr>Privileged</vt:lpwstr>
  </property>
  <property fmtid="{D5CDD505-2E9C-101B-9397-08002B2CF9AE}" pid="9" name="MSIP_Label_21b8b91c-28ee-4d1f-b2ad-f390f537babc_Name">
    <vt:lpwstr>Public USAA EF</vt:lpwstr>
  </property>
  <property fmtid="{D5CDD505-2E9C-101B-9397-08002B2CF9AE}" pid="10" name="MSIP_Label_21b8b91c-28ee-4d1f-b2ad-f390f537babc_SiteId">
    <vt:lpwstr>ecba9361-f186-473c-a3a8-60af39258895</vt:lpwstr>
  </property>
  <property fmtid="{D5CDD505-2E9C-101B-9397-08002B2CF9AE}" pid="11" name="MSIP_Label_21b8b91c-28ee-4d1f-b2ad-f390f537babc_ActionId">
    <vt:lpwstr>2a3d83a0-0744-482a-bc81-fcb8e1bd8a48</vt:lpwstr>
  </property>
  <property fmtid="{D5CDD505-2E9C-101B-9397-08002B2CF9AE}" pid="12" name="MSIP_Label_21b8b91c-28ee-4d1f-b2ad-f390f537babc_ContentBits">
    <vt:lpwstr>0</vt:lpwstr>
  </property>
</Properties>
</file>